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70" r:id="rId9"/>
    <p:sldId id="271" r:id="rId10"/>
    <p:sldId id="273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BC24E-E8AE-41E9-83C9-35B7158C0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87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57EAD-404D-4956-A12E-3D97F9BC80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84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9EC11-A61D-4285-A656-C891AE7D3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401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F373B-5263-4AB4-AF7B-2AD3D75956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93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B0214-92E2-429F-84D7-7D6E45339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64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081EE-3312-488F-A4FE-2F5CADAD9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7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4FD94-039E-413A-AC64-E37EAE640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37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B0DB6-1D51-4C92-AE17-9718D0FED6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53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56D4-DCEF-4E61-9D38-089295134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64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754C2-4363-47D5-80CF-27F7B3E4F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07CCA-A141-457F-A4CB-B7F14D9ACF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72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A3D7-9DA4-4FC0-A2AC-C705E39DE6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3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CABE-9FF6-4BF4-9475-470B07158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94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B77197E-F0CF-418B-B820-8B3752F95A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13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www.ipadrblog.com/mediatetoresolve.jpg&amp;imgrefurl=http://www.ipadrblog.com/articles/negotiation/&amp;usg=__wmiHeIEv9iVFvGx87u5kRYyraho=&amp;h=314&amp;w=320&amp;sz=20&amp;hl=en&amp;start=8&amp;itbs=1&amp;tbnid=8OMAvkub_OhGLM:&amp;tbnh=116&amp;tbnw=118&amp;prev=/images?q%3Damicable%26hl%3Den%26gbv%3D2%26tbs%3Disch:1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blog.wkrq.com/media/blogs/enews/fleurdelys.jpg&amp;imgrefurl=http://blog.wkrq.com/index.php?blog%3D35%26paged%3D129&amp;usg=__MO4UDVJOFgCi66Q6ZPW9p-gKCWI=&amp;h=315&amp;w=450&amp;sz=53&amp;hl=en&amp;start=5&amp;itbs=1&amp;tbnid=v-rwfen3P62YzM:&amp;tbnh=89&amp;tbnw=127&amp;prev=/images?q%3Dmansions%2Bin%2Bbeverly%2Bhills%26hl%3Den%26gbv%3D2%26tbs%3Disch:1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esources2.news.com.au/images/2008/03/12/1111115/780726-cocaine-bust.jpg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Honors 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Literature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Vocabulary </a:t>
            </a:r>
            <a:r>
              <a:rPr lang="en-US" altLang="en-US" smtClean="0"/>
              <a:t>Unit </a:t>
            </a:r>
            <a:r>
              <a:rPr lang="en-US" altLang="en-US" smtClean="0"/>
              <a:t>4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1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Resilient (adj.)</a:t>
            </a:r>
            <a:endParaRPr lang="en-US" altLang="en-US" sz="5400" dirty="0"/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able to return to an original shape or form</a:t>
            </a:r>
          </a:p>
          <a:p>
            <a:pPr eaLnBrk="1" hangingPunct="1"/>
            <a:r>
              <a:rPr lang="en-US" altLang="en-US" smtClean="0"/>
              <a:t>able to recover quickly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----------------------------</a:t>
            </a:r>
          </a:p>
          <a:p>
            <a:pPr eaLnBrk="1" hangingPunct="1"/>
            <a:r>
              <a:rPr lang="en-US" altLang="en-US" sz="2400"/>
              <a:t>rigid</a:t>
            </a:r>
          </a:p>
          <a:p>
            <a:pPr eaLnBrk="1" hangingPunct="1"/>
            <a:r>
              <a:rPr lang="en-US" altLang="en-US" sz="2400"/>
              <a:t>inflexible</a:t>
            </a:r>
          </a:p>
          <a:p>
            <a:pPr eaLnBrk="1" hangingPunct="1"/>
            <a:r>
              <a:rPr lang="en-US" altLang="en-US" sz="2400"/>
              <a:t>unyielding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943600" y="1600201"/>
            <a:ext cx="4038600" cy="4525963"/>
          </a:xfrm>
        </p:spPr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45061" name="Picture 9" descr="http://www.learner.org/jnorth/images/graphics/m/Muscle_RubberBan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1" y="2819401"/>
            <a:ext cx="47910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Scurrilous (adj.)</a:t>
            </a:r>
            <a:endParaRPr lang="en-US" altLang="en-US" sz="5400" dirty="0"/>
          </a:p>
        </p:txBody>
      </p:sp>
      <p:sp>
        <p:nvSpPr>
          <p:cNvPr id="4710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 dirty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vulgar or low (especially in language)</a:t>
            </a:r>
          </a:p>
          <a:p>
            <a:pPr eaLnBrk="1" hangingPunct="1"/>
            <a:r>
              <a:rPr lang="en-US" altLang="en-US" sz="2800"/>
              <a:t>foul-mouthed</a:t>
            </a:r>
          </a:p>
          <a:p>
            <a:pPr eaLnBrk="1" hangingPunct="1"/>
            <a:r>
              <a:rPr lang="en-US" altLang="en-US" sz="2800"/>
              <a:t>obscene</a:t>
            </a:r>
          </a:p>
          <a:p>
            <a:pPr eaLnBrk="1" hangingPunct="1"/>
            <a:r>
              <a:rPr lang="en-US" altLang="en-US" sz="2800"/>
              <a:t>filthy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/>
            <a:r>
              <a:rPr lang="en-US" altLang="en-US" sz="2400"/>
              <a:t>tasteful</a:t>
            </a:r>
          </a:p>
          <a:p>
            <a:pPr eaLnBrk="1" hangingPunct="1"/>
            <a:r>
              <a:rPr lang="en-US" altLang="en-US" sz="2400"/>
              <a:t>dignified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47109" name="Picture 10" descr="http://www.legaljuice.com/cussing%20ma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47" y="1600201"/>
            <a:ext cx="38576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111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Sedulous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Persistent</a:t>
            </a:r>
          </a:p>
          <a:p>
            <a:r>
              <a:rPr lang="en-US" dirty="0" smtClean="0"/>
              <a:t>Showing industry and determination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600" y="1600201"/>
            <a:ext cx="4432300" cy="4525963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1350" y="5290457"/>
            <a:ext cx="5384800" cy="6531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5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Sleazy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Thin or flimsy in texture</a:t>
            </a:r>
          </a:p>
          <a:p>
            <a:r>
              <a:rPr lang="en-US" dirty="0" smtClean="0"/>
              <a:t>Cheap</a:t>
            </a:r>
          </a:p>
          <a:p>
            <a:r>
              <a:rPr lang="en-US" dirty="0" smtClean="0"/>
              <a:t>Ethically low</a:t>
            </a:r>
          </a:p>
          <a:p>
            <a:r>
              <a:rPr lang="en-US" dirty="0" smtClean="0"/>
              <a:t>Inferior</a:t>
            </a:r>
          </a:p>
          <a:p>
            <a:r>
              <a:rPr lang="en-US" dirty="0" smtClean="0"/>
              <a:t>Cheesy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286" y="257175"/>
            <a:ext cx="3543300" cy="29758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6874" y="3631635"/>
            <a:ext cx="4835525" cy="30289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5796643"/>
            <a:ext cx="5384800" cy="3295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6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Affable (adj.)</a:t>
            </a:r>
            <a:endParaRPr lang="en-US" altLang="en-US" sz="5400" dirty="0"/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courteous</a:t>
            </a:r>
          </a:p>
          <a:p>
            <a:pPr eaLnBrk="1" hangingPunct="1"/>
            <a:r>
              <a:rPr lang="en-US" altLang="en-US" smtClean="0"/>
              <a:t>pleasant</a:t>
            </a:r>
          </a:p>
          <a:p>
            <a:pPr eaLnBrk="1" hangingPunct="1"/>
            <a:r>
              <a:rPr lang="en-US" altLang="en-US" smtClean="0"/>
              <a:t>sociable</a:t>
            </a:r>
          </a:p>
          <a:p>
            <a:pPr eaLnBrk="1" hangingPunct="1"/>
            <a:r>
              <a:rPr lang="en-US" altLang="en-US" smtClean="0"/>
              <a:t>cordial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-------------------------</a:t>
            </a:r>
          </a:p>
          <a:p>
            <a:pPr eaLnBrk="1" hangingPunct="1"/>
            <a:r>
              <a:rPr lang="en-US" altLang="en-US" sz="2400"/>
              <a:t>surly</a:t>
            </a:r>
          </a:p>
          <a:p>
            <a:pPr eaLnBrk="1" hangingPunct="1"/>
            <a:r>
              <a:rPr lang="en-US" altLang="en-US" sz="2400"/>
              <a:t>cantankerous</a:t>
            </a:r>
          </a:p>
          <a:p>
            <a:pPr eaLnBrk="1" hangingPunct="1"/>
            <a:r>
              <a:rPr lang="en-US" altLang="en-US" sz="2400"/>
              <a:t>inhospitable</a:t>
            </a:r>
          </a:p>
        </p:txBody>
      </p:sp>
      <p:pic>
        <p:nvPicPr>
          <p:cNvPr id="29700" name="Picture 7" descr="mediatetoresolve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0" y="2101851"/>
            <a:ext cx="3505200" cy="3446463"/>
          </a:xfrm>
        </p:spPr>
      </p:pic>
    </p:spTree>
    <p:extLst>
      <p:ext uri="{BB962C8B-B14F-4D97-AF65-F5344CB8AC3E}">
        <p14:creationId xmlns:p14="http://schemas.microsoft.com/office/powerpoint/2010/main" val="25851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Ag</a:t>
            </a:r>
            <a:r>
              <a:rPr lang="en-US" altLang="en-US" sz="5400" dirty="0" smtClean="0">
                <a:solidFill>
                  <a:schemeClr val="folHlink"/>
                </a:solidFill>
              </a:rPr>
              <a:t>grand</a:t>
            </a:r>
            <a:r>
              <a:rPr lang="en-US" altLang="en-US" sz="5400" dirty="0" smtClean="0"/>
              <a:t>ize (v.)</a:t>
            </a:r>
            <a:endParaRPr lang="en-US" altLang="en-US" sz="5400" dirty="0"/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to increase in greatness, power, and wealth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to make appear greater/</a:t>
            </a:r>
            <a:r>
              <a:rPr lang="en-US" altLang="en-US" sz="2800">
                <a:solidFill>
                  <a:schemeClr val="folHlink"/>
                </a:solidFill>
              </a:rPr>
              <a:t>grander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amplify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exalt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decrease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diminish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sp>
        <p:nvSpPr>
          <p:cNvPr id="3072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  <p:pic>
        <p:nvPicPr>
          <p:cNvPr id="30725" name="Picture 8" descr="fleurdely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39964"/>
            <a:ext cx="41910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3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Archetype (n.)</a:t>
            </a:r>
          </a:p>
        </p:txBody>
      </p:sp>
      <p:pic>
        <p:nvPicPr>
          <p:cNvPr id="32771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71750" y="1828800"/>
            <a:ext cx="2857500" cy="3352800"/>
          </a:xfrm>
        </p:spPr>
      </p:pic>
      <p:sp>
        <p:nvSpPr>
          <p:cNvPr id="32772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mtClean="0"/>
              <a:t>A prototype</a:t>
            </a:r>
          </a:p>
          <a:p>
            <a:r>
              <a:rPr lang="en-US" altLang="en-US" smtClean="0"/>
              <a:t>An original model</a:t>
            </a:r>
          </a:p>
          <a:p>
            <a:r>
              <a:rPr lang="en-US" altLang="en-US" smtClean="0"/>
              <a:t>An ideal example of a person/thing</a:t>
            </a:r>
          </a:p>
        </p:txBody>
      </p:sp>
    </p:spTree>
    <p:extLst>
      <p:ext uri="{BB962C8B-B14F-4D97-AF65-F5344CB8AC3E}">
        <p14:creationId xmlns:p14="http://schemas.microsoft.com/office/powerpoint/2010/main" val="39262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 dirty="0" smtClean="0"/>
              <a:t>Aura (n.)</a:t>
            </a:r>
            <a:endParaRPr lang="en-US" altLang="en-US" sz="6600" dirty="0"/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distinctive air or personal quality</a:t>
            </a:r>
          </a:p>
          <a:p>
            <a:pPr eaLnBrk="1" hangingPunct="1"/>
            <a:r>
              <a:rPr lang="en-US" altLang="en-US" smtClean="0"/>
              <a:t>an atmosphere</a:t>
            </a:r>
          </a:p>
          <a:p>
            <a:pPr eaLnBrk="1" hangingPunct="1"/>
            <a:r>
              <a:rPr lang="en-US" altLang="en-US" smtClean="0"/>
              <a:t>ambience</a:t>
            </a:r>
          </a:p>
          <a:p>
            <a:pPr eaLnBrk="1" hangingPunct="1"/>
            <a:r>
              <a:rPr lang="en-US" altLang="en-US" smtClean="0"/>
              <a:t>atmosphere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pic>
        <p:nvPicPr>
          <p:cNvPr id="33796" name="Picture 6" descr="learn_to_see_your_aura_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447801"/>
            <a:ext cx="3157538" cy="4010025"/>
          </a:xfrm>
          <a:noFill/>
        </p:spPr>
      </p:pic>
    </p:spTree>
    <p:extLst>
      <p:ext uri="{BB962C8B-B14F-4D97-AF65-F5344CB8AC3E}">
        <p14:creationId xmlns:p14="http://schemas.microsoft.com/office/powerpoint/2010/main" val="23830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Contraband (n.)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illegal traffic</a:t>
            </a:r>
          </a:p>
          <a:p>
            <a:pPr eaLnBrk="1" hangingPunct="1"/>
            <a:r>
              <a:rPr lang="en-US" altLang="en-US" sz="2800"/>
              <a:t>smuggled goods</a:t>
            </a:r>
          </a:p>
          <a:p>
            <a:pPr eaLnBrk="1" hangingPunct="1"/>
            <a:r>
              <a:rPr lang="en-US" altLang="en-US" sz="2800"/>
              <a:t>illegal</a:t>
            </a:r>
          </a:p>
          <a:p>
            <a:pPr eaLnBrk="1" hangingPunct="1"/>
            <a:r>
              <a:rPr lang="en-US" altLang="en-US" sz="2800"/>
              <a:t>prohibited</a:t>
            </a:r>
          </a:p>
          <a:p>
            <a:pPr eaLnBrk="1" hangingPunct="1"/>
            <a:r>
              <a:rPr lang="en-US" altLang="en-US" sz="2800"/>
              <a:t>illicit</a:t>
            </a:r>
          </a:p>
          <a:p>
            <a:pPr eaLnBrk="1" hangingPunct="1"/>
            <a:r>
              <a:rPr lang="en-US" altLang="en-US" sz="2800"/>
              <a:t>unlawful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--------------------------------</a:t>
            </a:r>
          </a:p>
          <a:p>
            <a:pPr eaLnBrk="1" hangingPunct="1"/>
            <a:r>
              <a:rPr lang="en-US" altLang="en-US" sz="2000"/>
              <a:t>legal</a:t>
            </a:r>
          </a:p>
          <a:p>
            <a:pPr eaLnBrk="1" hangingPunct="1"/>
            <a:r>
              <a:rPr lang="en-US" altLang="en-US" sz="2000"/>
              <a:t>lawful</a:t>
            </a:r>
          </a:p>
        </p:txBody>
      </p:sp>
      <p:pic>
        <p:nvPicPr>
          <p:cNvPr id="34821" name="Picture 7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2133600"/>
            <a:ext cx="25336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40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Erudite (adj.)</a:t>
            </a:r>
          </a:p>
        </p:txBody>
      </p:sp>
      <p:pic>
        <p:nvPicPr>
          <p:cNvPr id="35843" name="Picture 2" descr="http://t3.gstatic.com/images?q=tbn:ANd9GcQ6X2XGeUkh7ZFB8L7YO0ZKEFfzM9arWmQoXm2bHoi9zsbP102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81201"/>
            <a:ext cx="4565650" cy="3038475"/>
          </a:xfrm>
          <a:noFill/>
        </p:spPr>
      </p:pic>
      <p:sp>
        <p:nvSpPr>
          <p:cNvPr id="35844" name="TextBox 6"/>
          <p:cNvSpPr txBox="1">
            <a:spLocks noChangeArrowheads="1"/>
          </p:cNvSpPr>
          <p:nvPr/>
        </p:nvSpPr>
        <p:spPr bwMode="auto">
          <a:xfrm>
            <a:off x="1981200" y="1600201"/>
            <a:ext cx="32766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Scholarly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Learned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Bookish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8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1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Querulous (adj.)</a:t>
            </a:r>
            <a:endParaRPr lang="en-US" altLang="en-US" sz="5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1" y="274638"/>
            <a:ext cx="3299892" cy="2431617"/>
          </a:xfrm>
          <a:prstGeom prst="rect">
            <a:avLst/>
          </a:prstGeom>
        </p:spPr>
      </p:pic>
      <p:sp>
        <p:nvSpPr>
          <p:cNvPr id="4198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complaining</a:t>
            </a:r>
          </a:p>
          <a:p>
            <a:pPr eaLnBrk="1" hangingPunct="1"/>
            <a:r>
              <a:rPr lang="en-US" altLang="en-US" dirty="0" smtClean="0"/>
              <a:t>peevish</a:t>
            </a:r>
          </a:p>
          <a:p>
            <a:pPr eaLnBrk="1" hangingPunct="1"/>
            <a:r>
              <a:rPr lang="en-US" altLang="en-US" dirty="0" smtClean="0"/>
              <a:t>fretful</a:t>
            </a:r>
          </a:p>
          <a:p>
            <a:pPr eaLnBrk="1" hangingPunct="1"/>
            <a:r>
              <a:rPr lang="en-US" altLang="en-US" dirty="0" smtClean="0"/>
              <a:t>cranky</a:t>
            </a:r>
          </a:p>
          <a:p>
            <a:pPr eaLnBrk="1" hangingPunct="1"/>
            <a:r>
              <a:rPr lang="en-US" altLang="en-US" dirty="0" smtClean="0"/>
              <a:t>irritable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--------------------------------</a:t>
            </a:r>
          </a:p>
          <a:p>
            <a:pPr eaLnBrk="1" hangingPunct="1"/>
            <a:r>
              <a:rPr lang="en-US" altLang="en-US" sz="2400" dirty="0"/>
              <a:t>uncomplaining</a:t>
            </a:r>
          </a:p>
          <a:p>
            <a:pPr eaLnBrk="1" hangingPunct="1"/>
            <a:r>
              <a:rPr lang="en-US" altLang="en-US" sz="2400" dirty="0"/>
              <a:t>serene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307" y="3292763"/>
            <a:ext cx="4839711" cy="3565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0000" y="1417638"/>
            <a:ext cx="2619375" cy="274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Remonstrate (v.)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2945" y="1600201"/>
            <a:ext cx="4590473" cy="3849254"/>
          </a:xfrm>
          <a:prstGeom prst="rect">
            <a:avLst/>
          </a:prstGeom>
        </p:spPr>
      </p:pic>
      <p:sp>
        <p:nvSpPr>
          <p:cNvPr id="43012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mtClean="0"/>
              <a:t>To argue with someone; </a:t>
            </a:r>
          </a:p>
          <a:p>
            <a:r>
              <a:rPr lang="en-US" altLang="en-US" smtClean="0"/>
              <a:t>to protest</a:t>
            </a:r>
          </a:p>
        </p:txBody>
      </p:sp>
    </p:spTree>
    <p:extLst>
      <p:ext uri="{BB962C8B-B14F-4D97-AF65-F5344CB8AC3E}">
        <p14:creationId xmlns:p14="http://schemas.microsoft.com/office/powerpoint/2010/main" val="16268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176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Honors 9th Literature</vt:lpstr>
      <vt:lpstr>Affable (adj.)</vt:lpstr>
      <vt:lpstr>Aggrandize (v.)</vt:lpstr>
      <vt:lpstr>Archetype (n.)</vt:lpstr>
      <vt:lpstr>Aura (n.)</vt:lpstr>
      <vt:lpstr>Contraband (n.)</vt:lpstr>
      <vt:lpstr>Erudite (adj.)</vt:lpstr>
      <vt:lpstr>Querulous (adj.)</vt:lpstr>
      <vt:lpstr>Remonstrate (v.)</vt:lpstr>
      <vt:lpstr>Resilient (adj.)</vt:lpstr>
      <vt:lpstr>Scurrilous (adj.)</vt:lpstr>
      <vt:lpstr>Sedulous (adj.)</vt:lpstr>
      <vt:lpstr>Sleazy (adj.)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Literature</dc:title>
  <dc:creator>Rionda Bell</dc:creator>
  <cp:lastModifiedBy>Rionda Bell</cp:lastModifiedBy>
  <cp:revision>8</cp:revision>
  <dcterms:created xsi:type="dcterms:W3CDTF">2017-12-04T13:55:28Z</dcterms:created>
  <dcterms:modified xsi:type="dcterms:W3CDTF">2019-04-15T02:54:54Z</dcterms:modified>
</cp:coreProperties>
</file>