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4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8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2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9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4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46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3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0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0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0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4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0D22C1-167F-41CA-AFA4-62705DF6335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6ECE59-C992-463A-883E-DDAC82E1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7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American Literature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19970"/>
            <a:ext cx="6400800" cy="2276030"/>
          </a:xfrm>
        </p:spPr>
        <p:txBody>
          <a:bodyPr>
            <a:normAutofit fontScale="62500" lnSpcReduction="20000"/>
          </a:bodyPr>
          <a:lstStyle/>
          <a:p>
            <a:r>
              <a:rPr lang="en-US" sz="7200" dirty="0"/>
              <a:t>Vocabulary </a:t>
            </a:r>
          </a:p>
          <a:p>
            <a:r>
              <a:rPr lang="en-US" sz="7200" dirty="0"/>
              <a:t>Unit </a:t>
            </a:r>
            <a:r>
              <a:rPr lang="en-US" sz="7200" dirty="0" smtClean="0"/>
              <a:t>15</a:t>
            </a:r>
          </a:p>
          <a:p>
            <a:r>
              <a:rPr lang="en-US" sz="5100" dirty="0" smtClean="0"/>
              <a:t>12 Terms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30674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Mawkish</a:t>
            </a:r>
            <a:r>
              <a:rPr lang="en-US" sz="6600" dirty="0" smtClean="0"/>
              <a:t>(adj.)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excessively and objectionably sentimental</a:t>
            </a:r>
          </a:p>
          <a:p>
            <a:r>
              <a:rPr lang="en-US" sz="3200" dirty="0"/>
              <a:t>mushy</a:t>
            </a:r>
          </a:p>
          <a:p>
            <a:r>
              <a:rPr lang="en-US" sz="3200" dirty="0"/>
              <a:t>having a mildly sickening or nauseating flavor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3" y="4553550"/>
            <a:ext cx="3072600" cy="230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288" y="1457010"/>
            <a:ext cx="2532083" cy="252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7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482" y="567030"/>
            <a:ext cx="10364451" cy="1596177"/>
          </a:xfrm>
        </p:spPr>
        <p:txBody>
          <a:bodyPr>
            <a:noAutofit/>
          </a:bodyPr>
          <a:lstStyle/>
          <a:p>
            <a:r>
              <a:rPr lang="en-US" sz="8000" dirty="0" smtClean="0"/>
              <a:t>Mollify </a:t>
            </a:r>
            <a:r>
              <a:rPr lang="en-US" sz="6600" dirty="0" smtClean="0"/>
              <a:t>(v.)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/>
              <a:t>to soften</a:t>
            </a:r>
          </a:p>
          <a:p>
            <a:r>
              <a:rPr lang="en-US" sz="3600" dirty="0"/>
              <a:t>to calm or allay an emotion</a:t>
            </a:r>
          </a:p>
          <a:p>
            <a:r>
              <a:rPr lang="en-US" sz="3600" dirty="0"/>
              <a:t>reduce in intensity</a:t>
            </a:r>
          </a:p>
          <a:p>
            <a:r>
              <a:rPr lang="en-US" sz="3600" dirty="0"/>
              <a:t>placate</a:t>
            </a:r>
          </a:p>
          <a:p>
            <a:r>
              <a:rPr lang="en-US" sz="3600" dirty="0"/>
              <a:t>pacify</a:t>
            </a:r>
          </a:p>
          <a:p>
            <a:pPr marL="0" indent="0">
              <a:buNone/>
            </a:pPr>
            <a:r>
              <a:rPr lang="en-US" sz="3600" dirty="0"/>
              <a:t>------------------------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aggravate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1720330" cy="270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4235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Presentiment </a:t>
            </a:r>
            <a:r>
              <a:rPr lang="en-US" sz="6600" dirty="0" smtClean="0"/>
              <a:t>(n.)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a vague sense of approaching misfortune</a:t>
            </a:r>
          </a:p>
          <a:p>
            <a:r>
              <a:rPr lang="en-US" sz="3200" dirty="0"/>
              <a:t>foreboding</a:t>
            </a:r>
          </a:p>
          <a:p>
            <a:r>
              <a:rPr lang="en-US" sz="3200" dirty="0"/>
              <a:t>hunch</a:t>
            </a:r>
          </a:p>
          <a:p>
            <a:r>
              <a:rPr lang="en-US" sz="3200" dirty="0"/>
              <a:t>premonition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57" y="3384176"/>
            <a:ext cx="3096185" cy="309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1970314"/>
            <a:ext cx="2095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Requisite</a:t>
            </a:r>
            <a:r>
              <a:rPr lang="en-US" sz="6600" dirty="0" smtClean="0"/>
              <a:t>(adj.)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needed</a:t>
            </a:r>
          </a:p>
          <a:p>
            <a:r>
              <a:rPr lang="en-US" sz="3600" dirty="0"/>
              <a:t>necessary</a:t>
            </a:r>
          </a:p>
          <a:p>
            <a:r>
              <a:rPr lang="en-US" sz="3600" dirty="0"/>
              <a:t>indispensable</a:t>
            </a:r>
          </a:p>
          <a:p>
            <a:r>
              <a:rPr lang="en-US" sz="3600" dirty="0"/>
              <a:t>regarded as essential </a:t>
            </a:r>
          </a:p>
          <a:p>
            <a:pPr marL="0" indent="0">
              <a:buNone/>
            </a:pPr>
            <a:r>
              <a:rPr lang="en-US" dirty="0" smtClean="0"/>
              <a:t>--------------------------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nonessential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450121"/>
            <a:ext cx="4295775" cy="322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68" y="119063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71" y="2062163"/>
            <a:ext cx="39328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17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Adamant (</a:t>
            </a:r>
            <a:r>
              <a:rPr lang="en-US" sz="8000" dirty="0" err="1" smtClean="0"/>
              <a:t>AdJ.</a:t>
            </a:r>
            <a:r>
              <a:rPr lang="en-US" sz="8000" dirty="0" smtClean="0"/>
              <a:t>)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unyielding</a:t>
            </a:r>
          </a:p>
          <a:p>
            <a:r>
              <a:rPr lang="en-US" sz="3600" dirty="0"/>
              <a:t>firm in purpose or opinion</a:t>
            </a:r>
          </a:p>
          <a:p>
            <a:r>
              <a:rPr lang="en-US" sz="3600" dirty="0"/>
              <a:t>obdurate</a:t>
            </a:r>
          </a:p>
          <a:p>
            <a:r>
              <a:rPr lang="en-US" sz="3600" dirty="0"/>
              <a:t>inflexible</a:t>
            </a:r>
          </a:p>
          <a:p>
            <a:pPr marL="0" indent="0">
              <a:buNone/>
            </a:pPr>
            <a:r>
              <a:rPr lang="en-US" sz="4000" dirty="0"/>
              <a:t>----------------</a:t>
            </a:r>
          </a:p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yielding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http://2.bp.blogspot.com/-g13TPGGvsec/TXQJASyyTuI/AAAAAAAAAmY/eJtQcLlJvYs/s400/stubbo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208" y="1928911"/>
            <a:ext cx="3076575" cy="29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al.com/jkennedy/2008/08/medium_curf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51" y="4537073"/>
            <a:ext cx="3276600" cy="23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6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Brouhaha (n.)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a confused hodgepodge of sounds</a:t>
            </a:r>
          </a:p>
          <a:p>
            <a:r>
              <a:rPr lang="en-US" sz="3200" dirty="0"/>
              <a:t>an uproar or commotion</a:t>
            </a:r>
          </a:p>
          <a:p>
            <a:r>
              <a:rPr lang="en-US" sz="3200" dirty="0"/>
              <a:t>tumult</a:t>
            </a:r>
          </a:p>
          <a:p>
            <a:r>
              <a:rPr lang="en-US" sz="3200" dirty="0"/>
              <a:t>pandemonium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tatic.tvtropes.org/pmwiki/pub/images/foodf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40957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oregonlive.com/sports_impact/2009/06/cwsx25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93" y="1903504"/>
            <a:ext cx="2375066" cy="22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3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Bulwark (n.)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 strong defense or protection</a:t>
            </a:r>
          </a:p>
          <a:p>
            <a:r>
              <a:rPr lang="en-US" dirty="0" smtClean="0"/>
              <a:t>a solid wall-like structure for defense</a:t>
            </a:r>
            <a:endParaRPr lang="en-US" dirty="0"/>
          </a:p>
        </p:txBody>
      </p:sp>
      <p:pic>
        <p:nvPicPr>
          <p:cNvPr id="1026" name="Picture 2" descr="http://english3avocab.wikispaces.com/file/view/The-Great-Wall-of-China-Photo-by-mckaysavage.jpg/227352182/The-Great-Wall-of-China-Photo-by-mckaysav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5" y="3792416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versationalrugby.files.wordpress.com/2011/07/def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9" y="1863132"/>
            <a:ext cx="2436019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0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000" dirty="0"/>
              <a:t>      </a:t>
            </a:r>
            <a:r>
              <a:rPr lang="en-US" sz="8000" dirty="0" smtClean="0"/>
              <a:t>choleric (adj.)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</a:rPr>
              <a:t>easily made angry</a:t>
            </a:r>
          </a:p>
          <a:p>
            <a:pPr lvl="0"/>
            <a:r>
              <a:rPr lang="en-US" sz="4000" dirty="0">
                <a:solidFill>
                  <a:prstClr val="black"/>
                </a:solidFill>
              </a:rPr>
              <a:t>bad-tempered</a:t>
            </a:r>
          </a:p>
          <a:p>
            <a:pPr lvl="0"/>
            <a:r>
              <a:rPr lang="en-US" sz="4000" dirty="0">
                <a:solidFill>
                  <a:prstClr val="black"/>
                </a:solidFill>
              </a:rPr>
              <a:t>testy</a:t>
            </a:r>
          </a:p>
          <a:p>
            <a:pPr marL="0" indent="0">
              <a:buNone/>
            </a:pPr>
            <a:r>
              <a:rPr lang="en-US" sz="4400" dirty="0">
                <a:solidFill>
                  <a:prstClr val="black"/>
                </a:solidFill>
              </a:rPr>
              <a:t>-----------------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even-tempered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2050" name="Picture 2" descr="http://cdn.dailyuw.com/sites/default/files/images/130508%20Coutresy%20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53" y="348207"/>
            <a:ext cx="24192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bleacherreport.net/images_root/slides/photos/002/366/816/bk_display_image.jpg?13409147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287" y="2485004"/>
            <a:ext cx="2354844" cy="18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.zenfs.com/en/blogs/sptusmlbexperts/gomez0925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61" y="3879919"/>
            <a:ext cx="4138639" cy="27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9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Definitive (adj.)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/>
              <a:t>conclusive</a:t>
            </a:r>
          </a:p>
          <a:p>
            <a:r>
              <a:rPr lang="en-US" sz="3200" dirty="0"/>
              <a:t>final</a:t>
            </a:r>
          </a:p>
          <a:p>
            <a:r>
              <a:rPr lang="en-US" sz="3200" dirty="0"/>
              <a:t>the limit of what can be done</a:t>
            </a:r>
          </a:p>
          <a:p>
            <a:r>
              <a:rPr lang="en-US" sz="3200" dirty="0"/>
              <a:t>exhaustive</a:t>
            </a:r>
          </a:p>
          <a:p>
            <a:r>
              <a:rPr lang="en-US" sz="3200" dirty="0"/>
              <a:t>authoritative</a:t>
            </a:r>
          </a:p>
          <a:p>
            <a:pPr marL="0" indent="0">
              <a:buNone/>
            </a:pPr>
            <a:r>
              <a:rPr lang="en-US" sz="3200" dirty="0"/>
              <a:t>----------------------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tentative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38" y="2009670"/>
            <a:ext cx="3424788" cy="245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31" y="4465178"/>
            <a:ext cx="3548138" cy="237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7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Demeanor (n.)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the way a person behaves</a:t>
            </a:r>
          </a:p>
          <a:p>
            <a:r>
              <a:rPr lang="en-US" sz="3200" dirty="0"/>
              <a:t>facial appearance</a:t>
            </a:r>
          </a:p>
          <a:p>
            <a:r>
              <a:rPr lang="en-US" sz="3200" dirty="0"/>
              <a:t>conduct</a:t>
            </a:r>
          </a:p>
          <a:p>
            <a:r>
              <a:rPr lang="en-US" sz="3200" dirty="0"/>
              <a:t>meaning</a:t>
            </a:r>
          </a:p>
          <a:p>
            <a:r>
              <a:rPr lang="en-US" sz="3200" dirty="0"/>
              <a:t>carriage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214694"/>
            <a:ext cx="3124200" cy="409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352800"/>
            <a:ext cx="208930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2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Enigmatic (ADJ.)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/>
              <a:t>puzzling</a:t>
            </a:r>
          </a:p>
          <a:p>
            <a:r>
              <a:rPr lang="en-US" sz="3600" dirty="0"/>
              <a:t>perplexing</a:t>
            </a:r>
          </a:p>
          <a:p>
            <a:r>
              <a:rPr lang="en-US" sz="3600" dirty="0"/>
              <a:t>not easily understood </a:t>
            </a:r>
          </a:p>
          <a:p>
            <a:r>
              <a:rPr lang="en-US" sz="3600" dirty="0"/>
              <a:t>baffling</a:t>
            </a:r>
          </a:p>
          <a:p>
            <a:r>
              <a:rPr lang="en-US" sz="3600" dirty="0"/>
              <a:t>mysterious</a:t>
            </a:r>
          </a:p>
          <a:p>
            <a:pPr marL="0" indent="0">
              <a:buNone/>
            </a:pPr>
            <a:r>
              <a:rPr lang="en-US" sz="3600" dirty="0"/>
              <a:t>--------------------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understandable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535" y="2188292"/>
            <a:ext cx="28575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59" y="3515092"/>
            <a:ext cx="2093263" cy="324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Impromptu</a:t>
            </a:r>
            <a:r>
              <a:rPr lang="en-US" sz="5400" dirty="0" smtClean="0"/>
              <a:t> (adj., adv.)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/>
              <a:t>without preparation</a:t>
            </a:r>
          </a:p>
          <a:p>
            <a:r>
              <a:rPr lang="en-US" sz="3600" dirty="0"/>
              <a:t>offhand</a:t>
            </a:r>
          </a:p>
          <a:p>
            <a:r>
              <a:rPr lang="en-US" sz="3600" dirty="0"/>
              <a:t>spontaneous</a:t>
            </a:r>
          </a:p>
          <a:p>
            <a:r>
              <a:rPr lang="en-US" sz="3600" dirty="0"/>
              <a:t>unrehearsed</a:t>
            </a:r>
          </a:p>
          <a:p>
            <a:r>
              <a:rPr lang="en-US" sz="3600" dirty="0"/>
              <a:t>improvised</a:t>
            </a:r>
          </a:p>
          <a:p>
            <a:pPr marL="0" indent="0">
              <a:buNone/>
            </a:pPr>
            <a:r>
              <a:rPr lang="en-US" sz="3600" dirty="0"/>
              <a:t>-----------------------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planned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7" y="4231543"/>
            <a:ext cx="3751263" cy="25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0" y="1836989"/>
            <a:ext cx="3329003" cy="224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0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177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Droplet</vt:lpstr>
      <vt:lpstr>American Literature</vt:lpstr>
      <vt:lpstr>Adamant (AdJ.)</vt:lpstr>
      <vt:lpstr>Brouhaha (n.)</vt:lpstr>
      <vt:lpstr>Bulwark (n.)</vt:lpstr>
      <vt:lpstr>      choleric (adj.)</vt:lpstr>
      <vt:lpstr>Definitive (adj.)</vt:lpstr>
      <vt:lpstr>Demeanor (n.)</vt:lpstr>
      <vt:lpstr>Enigmatic (ADJ.)</vt:lpstr>
      <vt:lpstr>Impromptu (adj., adv.)</vt:lpstr>
      <vt:lpstr>Mawkish(adj.)</vt:lpstr>
      <vt:lpstr>Mollify (v.)</vt:lpstr>
      <vt:lpstr>Presentiment (n.)</vt:lpstr>
      <vt:lpstr>Requisite(adj.)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Rionda Bell</dc:creator>
  <cp:lastModifiedBy>Rionda Bell</cp:lastModifiedBy>
  <cp:revision>3</cp:revision>
  <dcterms:created xsi:type="dcterms:W3CDTF">2018-05-07T18:53:55Z</dcterms:created>
  <dcterms:modified xsi:type="dcterms:W3CDTF">2019-05-06T12:05:08Z</dcterms:modified>
</cp:coreProperties>
</file>