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9" r:id="rId4"/>
    <p:sldId id="260" r:id="rId5"/>
    <p:sldId id="261" r:id="rId6"/>
    <p:sldId id="263" r:id="rId7"/>
    <p:sldId id="266" r:id="rId8"/>
    <p:sldId id="268" r:id="rId9"/>
    <p:sldId id="269" r:id="rId10"/>
    <p:sldId id="270" r:id="rId11"/>
    <p:sldId id="271" r:id="rId12"/>
    <p:sldId id="274" r:id="rId13"/>
    <p:sldId id="277" r:id="rId14"/>
    <p:sldId id="278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39" d="100"/>
          <a:sy n="39" d="100"/>
        </p:scale>
        <p:origin x="72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06BF0939-513D-4F41-8465-DC1EBCBD4722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A0200-536A-45BB-8ACE-C74709916946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4221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F0939-513D-4F41-8465-DC1EBCBD4722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A0200-536A-45BB-8ACE-C74709916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111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F0939-513D-4F41-8465-DC1EBCBD4722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A0200-536A-45BB-8ACE-C74709916946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83990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23489B-018A-4B0B-8918-D47BAF7D39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03054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D3BEF3-AA73-48B1-A05B-F396A4AF37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58494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441BA9-94ED-474F-BE78-3E6616C8C3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56147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7F6395-7DE0-47B7-82D8-5E9389F4DE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09486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FBF30E-49A8-4B16-A9C4-D46AD66FF8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62186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75100-E349-47AB-ABA5-427954396B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48159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1C49C1-F712-4DB4-A2A3-42C1F619B9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5180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C5C1BC-496E-4EBC-96F5-31136984DD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4669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F0939-513D-4F41-8465-DC1EBCBD4722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A0200-536A-45BB-8ACE-C74709916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0544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E2ABD-455D-4218-9719-93A41E90C1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67157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2B74DC-8635-47BF-A836-1D1FDD2ED7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37988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9E390-5ABE-45E0-98E8-0B8BC03B23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422963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A0BDB3-4DDF-4353-AA76-8813EB0256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720357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F66095-8A6D-4CBB-8EB2-19731B1B67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5194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F0939-513D-4F41-8465-DC1EBCBD4722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A0200-536A-45BB-8ACE-C74709916946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8592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F0939-513D-4F41-8465-DC1EBCBD4722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A0200-536A-45BB-8ACE-C74709916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243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F0939-513D-4F41-8465-DC1EBCBD4722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A0200-536A-45BB-8ACE-C74709916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940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F0939-513D-4F41-8465-DC1EBCBD4722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A0200-536A-45BB-8ACE-C74709916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765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F0939-513D-4F41-8465-DC1EBCBD4722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A0200-536A-45BB-8ACE-C74709916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614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F0939-513D-4F41-8465-DC1EBCBD4722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A0200-536A-45BB-8ACE-C74709916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940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F0939-513D-4F41-8465-DC1EBCBD4722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A0200-536A-45BB-8ACE-C74709916946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4726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6BF0939-513D-4F41-8465-DC1EBCBD4722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D1A0200-536A-45BB-8ACE-C74709916946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8381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1C9258D-4D92-4466-AA2C-C2B00B445B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5240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images.google.com/imgres?imgurl=http://homesvirginia.com/image_store/uploads/6/3/5/8/4/ar118409073348536.JPG&amp;imgrefurl=http://homesvirginia.com/archives/2007/7&amp;usg=__SQaXsBcHQKLg11mOThsXGClQYXs=&amp;h=600&amp;w=800&amp;sz=61&amp;hl=en&amp;start=24&amp;itbs=1&amp;tbnid=g6iHDmlJjjbi2M:&amp;tbnh=107&amp;tbnw=143&amp;prev=/images%3Fq%3Dcountryside%2Bfences%2Bpictures%26gbv%3D2%26ndsp%3D18%26hl%3Den%26safe%3Dactive%26sa%3DN%26start%3D18" TargetMode="External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16.jpeg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hyperlink" Target="http://images.google.com/imgres?imgurl=http://ariselifeskills.files.wordpress.com/2008/12/words-can-hurt-poster-bw.jpg&amp;imgrefurl=http://ariselifeskills.wordpress.com/2008/12/09/words-can-hurt-brought-to-you-by-arise-life-skills/&amp;usg=__yhBQ-wvkSfhhe4XA_AfGy2cKkhk=&amp;h=1513&amp;w=1138&amp;sz=474&amp;hl=en&amp;start=1&amp;itbs=1&amp;tbnid=i988vZlmu0yUSM:&amp;tbnh=150&amp;tbnw=113&amp;prev=/images%3Fq%3Dposter%2Bwith%2Bharsh%2Bwords%26gbv%3D2%26hl%3Den%26safe%3Dactive" TargetMode="External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hyperlink" Target="http://images.google.com/imgres?imgurl=http://i126.photobucket.com/albums/p106/dabbi25/Bart_Simpson.png&amp;imgrefurl=http://www.last.fm/group/Bart%2BSimpson&amp;usg=__m0VgBOGM7aXnvrUV4hT-nqidSJs=&amp;h=508&amp;w=369&amp;sz=114&amp;hl=en&amp;start=1&amp;itbs=1&amp;tbnid=c0kiAk4i4j38VM:&amp;tbnh=131&amp;tbnw=95&amp;prev=/images%3Fq%3Dbart%2Bsimpson%26gbv%3D2%26hl%3Den%26safe%3Dactive" TargetMode="Externa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2" Type="http://schemas.openxmlformats.org/officeDocument/2006/relationships/hyperlink" Target="http://images.google.com/imgres?imgurl=http://www.pajamajournalist.com/images/darfur-sudan-child.jpg&amp;imgrefurl=http://pajamajournalist.com/2007/07/03/bloody-lambs/&amp;usg=__fyxweFroTOu9D7n54x4dnYfhqK8=&amp;h=288&amp;w=430&amp;sz=19&amp;hl=en&amp;start=17&amp;itbs=1&amp;tbnid=H3C1Pk3-0301zM:&amp;tbnh=84&amp;tbnw=126&amp;prev=/images%3Fq%3Ddarfur%2Bpictures%26gbv%3D2%26hl%3Den%26safe%3Dactive" TargetMode="External"/><Relationship Id="rId1" Type="http://schemas.openxmlformats.org/officeDocument/2006/relationships/slideLayout" Target="../slideLayouts/slideLayout23.xml"/><Relationship Id="rId6" Type="http://schemas.openxmlformats.org/officeDocument/2006/relationships/hyperlink" Target="http://images.google.com/imgres?imgurl=http://gamesnet.vo.llnwd.net/o1/gamestar/objects/467018_main.jpg&amp;imgrefurl=http://www.sucksorrules.com/battles/detail/otherstuff/467020/do-you-hate-the-aspca-commercials-as-much-as-i-do/&amp;usg=__qyrXU6CEC0PAgeb5o-wwnfivrjs=&amp;h=320&amp;w=320&amp;sz=18&amp;hl=en&amp;start=7&amp;itbs=1&amp;tbnid=S5ipVSNyuLl4BM:&amp;tbnh=118&amp;tbnw=118&amp;prev=/images%3Fq%3Daspca%2Bads%26gbv%3D2%26hl%3Den%26safe%3Dactive" TargetMode="External"/><Relationship Id="rId5" Type="http://schemas.openxmlformats.org/officeDocument/2006/relationships/image" Target="../media/image3.jpeg"/><Relationship Id="rId4" Type="http://schemas.openxmlformats.org/officeDocument/2006/relationships/hyperlink" Target="http://images.google.com/imgres?imgurl=http://trcs.wikispaces.com/file/view/20050830182153!Nazi_flag.jpg/61644294/20050830182153!Nazi_flag.jpg&amp;imgrefurl=http://trcs.wikispaces.com/file/list%3Fo%3D80&amp;usg=__6CZafbthqdyv6umfIBlSiYXwUk4=&amp;h=737&amp;w=982&amp;sz=130&amp;hl=en&amp;start=8&amp;itbs=1&amp;tbnid=mA9F7TymfR6dWM:&amp;tbnh=112&amp;tbnw=149&amp;prev=/images%3Fq%3Dnazi%2Bflag%26gbv%3D2%26hl%3Den%26safe%3Dactive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images.google.com/imgres?imgurl=http://theunquietlibrary.files.wordpress.com/2007/12/pennies.jpg&amp;imgrefurl=http://theunquietlibrary.wordpress.com/2007/12/03/today-is-our-book-fair-penny-drive/&amp;usg=__9BexaLgEmYkzT818q_UklKIGZS0=&amp;h=427&amp;w=640&amp;sz=176&amp;hl=en&amp;start=4&amp;itbs=1&amp;tbnid=NkzzRn4eJzqdLM:&amp;tbnh=91&amp;tbnw=137&amp;prev=/images%3Fq%3Dpennies%26gbv%3D2%26hl%3Den%26safe%3Dactive" TargetMode="Externa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SAT Vocabulary unit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12 terms – honors 9</a:t>
            </a:r>
            <a:r>
              <a:rPr lang="en-US" baseline="30000" dirty="0" smtClean="0"/>
              <a:t>th</a:t>
            </a:r>
            <a:r>
              <a:rPr lang="en-US" dirty="0" smtClean="0"/>
              <a:t> lit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638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5400" dirty="0" smtClean="0"/>
              <a:t>Noncommittal (adj.)</a:t>
            </a:r>
            <a:endParaRPr lang="en-US" altLang="en-US" sz="5400" dirty="0"/>
          </a:p>
        </p:txBody>
      </p:sp>
      <p:sp>
        <p:nvSpPr>
          <p:cNvPr id="41987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not decisive</a:t>
            </a:r>
          </a:p>
          <a:p>
            <a:pPr eaLnBrk="1" hangingPunct="1"/>
            <a:r>
              <a:rPr lang="en-US" altLang="en-US" sz="2800"/>
              <a:t>not definite</a:t>
            </a:r>
          </a:p>
          <a:p>
            <a:pPr eaLnBrk="1" hangingPunct="1"/>
            <a:r>
              <a:rPr lang="en-US" altLang="en-US" sz="2800"/>
              <a:t>unwilling to take a clear position</a:t>
            </a:r>
          </a:p>
          <a:p>
            <a:pPr eaLnBrk="1" hangingPunct="1"/>
            <a:r>
              <a:rPr lang="en-US" altLang="en-US" sz="2800"/>
              <a:t>playing it safe</a:t>
            </a:r>
          </a:p>
          <a:p>
            <a:pPr eaLnBrk="1" hangingPunct="1">
              <a:buFontTx/>
              <a:buNone/>
            </a:pPr>
            <a:r>
              <a:rPr lang="en-US" altLang="en-US" sz="2800"/>
              <a:t>--------------------------------</a:t>
            </a:r>
          </a:p>
          <a:p>
            <a:pPr eaLnBrk="1" hangingPunct="1"/>
            <a:r>
              <a:rPr lang="en-US" altLang="en-US" sz="2400"/>
              <a:t>definite</a:t>
            </a:r>
          </a:p>
          <a:p>
            <a:pPr eaLnBrk="1" hangingPunct="1"/>
            <a:r>
              <a:rPr lang="en-US" altLang="en-US" sz="2400"/>
              <a:t>committed</a:t>
            </a:r>
          </a:p>
        </p:txBody>
      </p:sp>
      <p:sp>
        <p:nvSpPr>
          <p:cNvPr id="41988" name="Rectangle 5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en-US" altLang="en-US" sz="2800"/>
          </a:p>
        </p:txBody>
      </p:sp>
      <p:pic>
        <p:nvPicPr>
          <p:cNvPr id="41989" name="Picture 7" descr="ar118409073348536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447801"/>
            <a:ext cx="3733800" cy="279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90" name="Picture 5" descr="not_marriage2_s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229100"/>
            <a:ext cx="2628900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91" name="Picture 7" descr="http://cdn01.cdnwp.thefrisky.com/wp-content/uploads/2011/08/19/non_committal_dating_m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1" y="1295400"/>
            <a:ext cx="4238625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358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6000" dirty="0" smtClean="0"/>
              <a:t>Sangfroid (n.)</a:t>
            </a:r>
            <a:endParaRPr lang="en-US" altLang="en-US" sz="6000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composure</a:t>
            </a:r>
          </a:p>
          <a:p>
            <a:pPr eaLnBrk="1" hangingPunct="1"/>
            <a:r>
              <a:rPr lang="en-US" altLang="en-US" sz="3600"/>
              <a:t>coolness in</a:t>
            </a:r>
          </a:p>
          <a:p>
            <a:pPr eaLnBrk="1" hangingPunct="1">
              <a:buFontTx/>
              <a:buNone/>
            </a:pPr>
            <a:r>
              <a:rPr lang="en-US" altLang="en-US" sz="3600"/>
              <a:t>   trying circumstances</a:t>
            </a:r>
          </a:p>
          <a:p>
            <a:pPr eaLnBrk="1" hangingPunct="1"/>
            <a:r>
              <a:rPr lang="en-US" altLang="en-US" sz="3600"/>
              <a:t>poise</a:t>
            </a:r>
          </a:p>
          <a:p>
            <a:pPr eaLnBrk="1" hangingPunct="1"/>
            <a:r>
              <a:rPr lang="en-US" altLang="en-US" sz="3600"/>
              <a:t>self-assurance</a:t>
            </a:r>
          </a:p>
          <a:p>
            <a:pPr eaLnBrk="1" hangingPunct="1">
              <a:buFontTx/>
              <a:buNone/>
            </a:pPr>
            <a:r>
              <a:rPr lang="en-US" altLang="en-US" sz="4000"/>
              <a:t>---------------------</a:t>
            </a:r>
          </a:p>
          <a:p>
            <a:pPr eaLnBrk="1" hangingPunct="1"/>
            <a:r>
              <a:rPr lang="en-US" altLang="en-US" sz="2800"/>
              <a:t>hysteria</a:t>
            </a:r>
          </a:p>
        </p:txBody>
      </p:sp>
      <p:pic>
        <p:nvPicPr>
          <p:cNvPr id="45062" name="Picture 10" descr="http://2.bp.blogspot.com/_TgOxLsJWAIY/TUI8Q9v6bII/AAAAAAAABnk/1eF7yaxbdBw/s1600/214116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350" y="3810000"/>
            <a:ext cx="227965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53512" y="962025"/>
            <a:ext cx="2619375" cy="17430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89348" y="1600201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656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6000" dirty="0" smtClean="0"/>
              <a:t>Vitriolic (adj.)</a:t>
            </a:r>
            <a:endParaRPr lang="en-US" altLang="en-US" sz="6000" dirty="0"/>
          </a:p>
        </p:txBody>
      </p:sp>
      <p:sp>
        <p:nvSpPr>
          <p:cNvPr id="48131" name="Rectangle 4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endParaRPr lang="en-US" altLang="en-US" sz="2800"/>
          </a:p>
        </p:txBody>
      </p:sp>
      <p:sp>
        <p:nvSpPr>
          <p:cNvPr id="48132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/>
              <a:t>bitter</a:t>
            </a:r>
          </a:p>
          <a:p>
            <a:pPr eaLnBrk="1" hangingPunct="1"/>
            <a:r>
              <a:rPr lang="en-US" altLang="en-US" sz="3600" dirty="0"/>
              <a:t>sarcastic</a:t>
            </a:r>
          </a:p>
          <a:p>
            <a:pPr eaLnBrk="1" hangingPunct="1">
              <a:buFontTx/>
              <a:buNone/>
            </a:pPr>
            <a:r>
              <a:rPr lang="en-US" altLang="en-US" sz="3600" dirty="0" smtClean="0"/>
              <a:t>-------------------------</a:t>
            </a:r>
            <a:endParaRPr lang="en-US" altLang="en-US" sz="3600" dirty="0"/>
          </a:p>
          <a:p>
            <a:pPr eaLnBrk="1" hangingPunct="1"/>
            <a:r>
              <a:rPr lang="en-US" altLang="en-US" sz="2800" dirty="0"/>
              <a:t>honeyed</a:t>
            </a:r>
          </a:p>
          <a:p>
            <a:pPr eaLnBrk="1" hangingPunct="1"/>
            <a:r>
              <a:rPr lang="en-US" altLang="en-US" sz="2800" dirty="0"/>
              <a:t>sugary</a:t>
            </a:r>
          </a:p>
        </p:txBody>
      </p:sp>
      <p:pic>
        <p:nvPicPr>
          <p:cNvPr id="48133" name="Picture 7" descr="words-can-hurt-poster-bw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7050" y="846138"/>
            <a:ext cx="2313276" cy="3070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4" name="Picture 7" descr="http://thekitchencabinet.us/wp-content/uploads/Romney-and-Gingrich-In-Debate-Moment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9216" y="4830762"/>
            <a:ext cx="2702983" cy="202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5" name="Picture 9" descr="http://t3.gstatic.com/images?q=tbn:ANd9GcR_hObu4DF38OYTCpxY3jNkS-4v6xDgo0BaQzGlXSw3V2T0mo81dQ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274638"/>
            <a:ext cx="3133725" cy="391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719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6000" dirty="0" smtClean="0"/>
              <a:t>Wheedle (v.)</a:t>
            </a:r>
            <a:endParaRPr lang="en-US" altLang="en-US" sz="6000" dirty="0"/>
          </a:p>
        </p:txBody>
      </p:sp>
      <p:sp>
        <p:nvSpPr>
          <p:cNvPr id="49155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to use coaxing or flattery to gain some desired end</a:t>
            </a:r>
          </a:p>
          <a:p>
            <a:pPr eaLnBrk="1" hangingPunct="1"/>
            <a:r>
              <a:rPr lang="en-US" altLang="en-US" dirty="0" smtClean="0"/>
              <a:t>sweet-talk</a:t>
            </a:r>
            <a:endParaRPr lang="en-US" altLang="en-US" dirty="0" smtClean="0"/>
          </a:p>
          <a:p>
            <a:pPr eaLnBrk="1" hangingPunct="1">
              <a:buFontTx/>
              <a:buNone/>
            </a:pPr>
            <a:r>
              <a:rPr lang="en-US" altLang="en-US" dirty="0" smtClean="0"/>
              <a:t>----------------------------</a:t>
            </a:r>
            <a:endParaRPr lang="en-US" altLang="en-US" sz="2800" dirty="0"/>
          </a:p>
          <a:p>
            <a:pPr eaLnBrk="1" hangingPunct="1"/>
            <a:r>
              <a:rPr lang="en-US" altLang="en-US" sz="2800" dirty="0"/>
              <a:t>coerce</a:t>
            </a:r>
          </a:p>
          <a:p>
            <a:pPr eaLnBrk="1" hangingPunct="1"/>
            <a:r>
              <a:rPr lang="en-US" altLang="en-US" sz="2800" dirty="0"/>
              <a:t>intimidate</a:t>
            </a:r>
            <a:endParaRPr lang="en-US" altLang="en-US" dirty="0" smtClean="0"/>
          </a:p>
        </p:txBody>
      </p:sp>
      <p:sp>
        <p:nvSpPr>
          <p:cNvPr id="49156" name="Rectangle 5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en-US" altLang="en-US" sz="2800"/>
          </a:p>
        </p:txBody>
      </p:sp>
      <p:pic>
        <p:nvPicPr>
          <p:cNvPr id="49157" name="Picture 9" descr="Bart_Simpson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6400" y="1676400"/>
            <a:ext cx="28194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7787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5400" dirty="0" smtClean="0"/>
              <a:t>Abominate (v.)</a:t>
            </a:r>
            <a:endParaRPr lang="en-US" altLang="en-US" sz="5400" dirty="0"/>
          </a:p>
        </p:txBody>
      </p:sp>
      <p:sp>
        <p:nvSpPr>
          <p:cNvPr id="29699" name="Rectangle 8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533400" indent="-533400" eaLnBrk="1" hangingPunct="1"/>
            <a:r>
              <a:rPr lang="en-US" altLang="en-US" smtClean="0"/>
              <a:t>To have an intense dislike or hatred for</a:t>
            </a:r>
          </a:p>
          <a:p>
            <a:pPr marL="533400" indent="-533400" eaLnBrk="1" hangingPunct="1"/>
            <a:r>
              <a:rPr lang="en-US" altLang="en-US" smtClean="0"/>
              <a:t>loathe</a:t>
            </a:r>
          </a:p>
          <a:p>
            <a:pPr marL="533400" indent="-533400" eaLnBrk="1" hangingPunct="1"/>
            <a:r>
              <a:rPr lang="en-US" altLang="en-US" smtClean="0"/>
              <a:t>despise</a:t>
            </a:r>
          </a:p>
          <a:p>
            <a:pPr marL="533400" indent="-533400" eaLnBrk="1" hangingPunct="1"/>
            <a:r>
              <a:rPr lang="en-US" altLang="en-US" smtClean="0"/>
              <a:t>detest</a:t>
            </a:r>
          </a:p>
          <a:p>
            <a:pPr marL="533400" indent="-533400" eaLnBrk="1" hangingPunct="1">
              <a:buNone/>
            </a:pPr>
            <a:r>
              <a:rPr lang="en-US" altLang="en-US" sz="2800"/>
              <a:t>--------------------------------</a:t>
            </a:r>
          </a:p>
          <a:p>
            <a:pPr marL="533400" indent="-533400" eaLnBrk="1" hangingPunct="1"/>
            <a:r>
              <a:rPr lang="en-US" altLang="en-US" sz="2800"/>
              <a:t>cherish</a:t>
            </a:r>
          </a:p>
          <a:p>
            <a:pPr marL="533400" indent="-533400" eaLnBrk="1" hangingPunct="1"/>
            <a:r>
              <a:rPr lang="en-US" altLang="en-US" sz="2800"/>
              <a:t>esteem</a:t>
            </a:r>
          </a:p>
        </p:txBody>
      </p:sp>
      <p:sp>
        <p:nvSpPr>
          <p:cNvPr id="29700" name="Rectangle 9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en-US" altLang="en-US" sz="2800"/>
          </a:p>
        </p:txBody>
      </p:sp>
      <p:pic>
        <p:nvPicPr>
          <p:cNvPr id="29701" name="Picture 11" descr="darfur-sudan-child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676400"/>
            <a:ext cx="28956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2" name="Picture 13" descr="20050830182153!Nazi_fla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1" y="3581400"/>
            <a:ext cx="2105025" cy="196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3" name="Picture 15" descr="467018_main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4114800"/>
            <a:ext cx="2038350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0272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6000" dirty="0" smtClean="0"/>
              <a:t>Ac</a:t>
            </a:r>
            <a:r>
              <a:rPr lang="en-US" altLang="en-US" sz="6000" dirty="0" smtClean="0">
                <a:solidFill>
                  <a:schemeClr val="hlink"/>
                </a:solidFill>
              </a:rPr>
              <a:t>cultur</a:t>
            </a:r>
            <a:r>
              <a:rPr lang="en-US" altLang="en-US" sz="6000" dirty="0" smtClean="0"/>
              <a:t>ation (n.)</a:t>
            </a:r>
            <a:endParaRPr lang="en-US" altLang="en-US" sz="6000" dirty="0"/>
          </a:p>
        </p:txBody>
      </p:sp>
      <p:sp>
        <p:nvSpPr>
          <p:cNvPr id="30723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en-US" altLang="en-US" sz="2800"/>
          </a:p>
          <a:p>
            <a:pPr eaLnBrk="1" hangingPunct="1"/>
            <a:r>
              <a:rPr lang="en-US" altLang="en-US" sz="2800"/>
              <a:t>the modification of the social patterns of one group or society by contact with those of another</a:t>
            </a:r>
          </a:p>
          <a:p>
            <a:pPr eaLnBrk="1" hangingPunct="1"/>
            <a:r>
              <a:rPr lang="en-US" altLang="en-US" sz="2800"/>
              <a:t>blend</a:t>
            </a:r>
          </a:p>
          <a:p>
            <a:pPr eaLnBrk="1" hangingPunct="1"/>
            <a:r>
              <a:rPr lang="en-US" altLang="en-US" sz="2800"/>
              <a:t>adaptation</a:t>
            </a:r>
          </a:p>
        </p:txBody>
      </p:sp>
      <p:sp>
        <p:nvSpPr>
          <p:cNvPr id="30724" name="Rectangle 5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en-US" altLang="en-US" sz="2800"/>
          </a:p>
        </p:txBody>
      </p:sp>
      <p:pic>
        <p:nvPicPr>
          <p:cNvPr id="30725" name="Picture 9" descr="http://upload.wikimedia.org/wikipedia/commons/thumb/a/a4/Assmilation_of_Native_Americans.jpg/295px-Assmilation_of_Native_American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1" y="1600201"/>
            <a:ext cx="3571875" cy="461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5151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6000" dirty="0" smtClean="0"/>
              <a:t>Adventitious (adj.)</a:t>
            </a:r>
            <a:endParaRPr lang="en-US" altLang="en-US" sz="6000" dirty="0"/>
          </a:p>
        </p:txBody>
      </p:sp>
      <p:sp>
        <p:nvSpPr>
          <p:cNvPr id="31747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resulting from chance rather than from an inherent cause</a:t>
            </a:r>
          </a:p>
          <a:p>
            <a:pPr eaLnBrk="1" hangingPunct="1"/>
            <a:r>
              <a:rPr lang="en-US" altLang="en-US" sz="2800"/>
              <a:t>accidental</a:t>
            </a:r>
          </a:p>
          <a:p>
            <a:pPr eaLnBrk="1" hangingPunct="1"/>
            <a:r>
              <a:rPr lang="en-US" altLang="en-US" sz="2800"/>
              <a:t>incidental</a:t>
            </a:r>
          </a:p>
          <a:p>
            <a:pPr eaLnBrk="1" hangingPunct="1"/>
            <a:r>
              <a:rPr lang="en-US" altLang="en-US" sz="2800"/>
              <a:t>fortuitous</a:t>
            </a:r>
          </a:p>
          <a:p>
            <a:pPr eaLnBrk="1" hangingPunct="1">
              <a:buFontTx/>
              <a:buNone/>
            </a:pPr>
            <a:r>
              <a:rPr lang="en-US" altLang="en-US" sz="2800"/>
              <a:t>--------------------------------</a:t>
            </a:r>
          </a:p>
          <a:p>
            <a:pPr eaLnBrk="1" hangingPunct="1"/>
            <a:r>
              <a:rPr lang="en-US" altLang="en-US" sz="2800"/>
              <a:t>intrinsic</a:t>
            </a:r>
          </a:p>
          <a:p>
            <a:pPr eaLnBrk="1" hangingPunct="1"/>
            <a:r>
              <a:rPr lang="en-US" altLang="en-US" sz="2800"/>
              <a:t>inherent</a:t>
            </a:r>
          </a:p>
          <a:p>
            <a:pPr eaLnBrk="1" hangingPunct="1"/>
            <a:endParaRPr lang="en-US" altLang="en-US" sz="2800"/>
          </a:p>
        </p:txBody>
      </p:sp>
      <p:sp>
        <p:nvSpPr>
          <p:cNvPr id="31748" name="Rectangle 5"/>
          <p:cNvSpPr>
            <a:spLocks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en-US" altLang="en-US" sz="2800"/>
          </a:p>
        </p:txBody>
      </p:sp>
      <p:pic>
        <p:nvPicPr>
          <p:cNvPr id="31749" name="Picture 7" descr="http://media.ourstory.com/68/05/81/8bd2ca729da36e5cfea88f485d547ef62cb5ce9c/674c0d8ed34e7fce3e1f33208fd3033dc7df5ca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9387" y="3139283"/>
            <a:ext cx="4762500" cy="361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0" name="Picture 9" descr="http://www.skeptiseum.org/images/exh/rabbit_foo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5778" y="967582"/>
            <a:ext cx="2170113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8620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5400" dirty="0" smtClean="0"/>
              <a:t>Circuitous (adj.)</a:t>
            </a:r>
            <a:endParaRPr lang="en-US" altLang="en-US" sz="5400" dirty="0"/>
          </a:p>
        </p:txBody>
      </p:sp>
      <p:sp>
        <p:nvSpPr>
          <p:cNvPr id="33795" name="Rectangle 4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endParaRPr lang="en-US" altLang="en-US" sz="2800"/>
          </a:p>
        </p:txBody>
      </p:sp>
      <p:sp>
        <p:nvSpPr>
          <p:cNvPr id="33796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roundabout</a:t>
            </a:r>
          </a:p>
          <a:p>
            <a:pPr eaLnBrk="1" hangingPunct="1"/>
            <a:r>
              <a:rPr lang="en-US" altLang="en-US" smtClean="0"/>
              <a:t>indirect</a:t>
            </a:r>
          </a:p>
          <a:p>
            <a:pPr eaLnBrk="1" hangingPunct="1"/>
            <a:r>
              <a:rPr lang="en-US" altLang="en-US" smtClean="0"/>
              <a:t>meandering</a:t>
            </a:r>
          </a:p>
          <a:p>
            <a:pPr eaLnBrk="1" hangingPunct="1"/>
            <a:r>
              <a:rPr lang="en-US" altLang="en-US" smtClean="0"/>
              <a:t>winding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----------------------------</a:t>
            </a:r>
          </a:p>
          <a:p>
            <a:pPr eaLnBrk="1" hangingPunct="1"/>
            <a:r>
              <a:rPr lang="en-US" altLang="en-US" sz="2800"/>
              <a:t>straight</a:t>
            </a:r>
          </a:p>
          <a:p>
            <a:pPr eaLnBrk="1" hangingPunct="1"/>
            <a:r>
              <a:rPr lang="en-US" altLang="en-US" sz="2800"/>
              <a:t>direct</a:t>
            </a:r>
          </a:p>
          <a:p>
            <a:pPr eaLnBrk="1" hangingPunct="1"/>
            <a:endParaRPr lang="en-US" altLang="en-US" smtClean="0"/>
          </a:p>
        </p:txBody>
      </p:sp>
      <p:pic>
        <p:nvPicPr>
          <p:cNvPr id="33797" name="Picture 7" descr="http://www.blogsmonroe.com/faith/wp-content/uploads/2009/11/billy-300x24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981200"/>
            <a:ext cx="4724400" cy="3779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581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Expedite (v.)</a:t>
            </a:r>
            <a:endParaRPr lang="en-US" altLang="en-US" dirty="0" smtClean="0"/>
          </a:p>
        </p:txBody>
      </p:sp>
      <p:sp>
        <p:nvSpPr>
          <p:cNvPr id="36867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mtClean="0"/>
              <a:t>To make easier</a:t>
            </a:r>
          </a:p>
          <a:p>
            <a:r>
              <a:rPr lang="en-US" altLang="en-US" smtClean="0"/>
              <a:t>To accelerate</a:t>
            </a:r>
          </a:p>
          <a:p>
            <a:r>
              <a:rPr lang="en-US" altLang="en-US" smtClean="0"/>
              <a:t>To speed up</a:t>
            </a:r>
          </a:p>
          <a:p>
            <a:pPr>
              <a:buFontTx/>
              <a:buNone/>
            </a:pPr>
            <a:r>
              <a:rPr lang="en-US" altLang="en-US" smtClean="0"/>
              <a:t>__________</a:t>
            </a:r>
          </a:p>
          <a:p>
            <a:r>
              <a:rPr lang="en-US" altLang="en-US" smtClean="0"/>
              <a:t>To hinder</a:t>
            </a:r>
          </a:p>
          <a:p>
            <a:r>
              <a:rPr lang="en-US" altLang="en-US" smtClean="0"/>
              <a:t>To hamper</a:t>
            </a:r>
          </a:p>
          <a:p>
            <a:endParaRPr lang="en-US" altLang="en-US" smtClean="0"/>
          </a:p>
        </p:txBody>
      </p:sp>
      <p:sp>
        <p:nvSpPr>
          <p:cNvPr id="36868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altLang="en-US" smtClean="0"/>
          </a:p>
        </p:txBody>
      </p:sp>
      <p:pic>
        <p:nvPicPr>
          <p:cNvPr id="36869" name="Picture 2" descr="http://images.publicradio.org/content/2007/06/19/20070619_expedia_logo_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209800"/>
            <a:ext cx="39624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4918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6600" dirty="0" smtClean="0"/>
              <a:t>Ferment (n./v.)</a:t>
            </a:r>
            <a:endParaRPr lang="en-US" altLang="en-US" sz="6600" dirty="0"/>
          </a:p>
        </p:txBody>
      </p:sp>
      <p:sp>
        <p:nvSpPr>
          <p:cNvPr id="38915" name="Rectangle 4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endParaRPr lang="en-US" altLang="en-US" sz="2800"/>
          </a:p>
        </p:txBody>
      </p:sp>
      <p:sp>
        <p:nvSpPr>
          <p:cNvPr id="38916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a state of great excitement</a:t>
            </a:r>
          </a:p>
          <a:p>
            <a:pPr eaLnBrk="1" hangingPunct="1"/>
            <a:r>
              <a:rPr lang="en-US" altLang="en-US" sz="4000"/>
              <a:t>to produce alcohol by chemical action</a:t>
            </a:r>
          </a:p>
        </p:txBody>
      </p:sp>
      <p:pic>
        <p:nvPicPr>
          <p:cNvPr id="38917" name="Picture 8" descr="http://us.123rf.com/400wm/400/400/absoluteindia/absoluteindia1001/absoluteindia100100012/6244979-indian-teenager-girl-expressing-great-jo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76" y="1157288"/>
            <a:ext cx="3276600" cy="219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8" name="Picture 10" descr="http://portaliswines.files.wordpress.com/2010/11/blog_animale_press_077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1" y="3352801"/>
            <a:ext cx="3343275" cy="251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231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Inadvertent (adj.)</a:t>
            </a:r>
            <a:endParaRPr lang="en-US" altLang="en-US" dirty="0" smtClean="0"/>
          </a:p>
        </p:txBody>
      </p:sp>
      <p:sp>
        <p:nvSpPr>
          <p:cNvPr id="39939" name="Rectangle 4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endParaRPr lang="en-US" altLang="en-US" sz="2800"/>
          </a:p>
        </p:txBody>
      </p:sp>
      <p:sp>
        <p:nvSpPr>
          <p:cNvPr id="39940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unintentional </a:t>
            </a:r>
          </a:p>
          <a:p>
            <a:pPr eaLnBrk="1" hangingPunct="1"/>
            <a:r>
              <a:rPr lang="en-US" altLang="en-US" sz="4000"/>
              <a:t>accidental</a:t>
            </a:r>
          </a:p>
          <a:p>
            <a:pPr eaLnBrk="1" hangingPunct="1">
              <a:buFontTx/>
              <a:buNone/>
            </a:pPr>
            <a:r>
              <a:rPr lang="en-US" altLang="en-US" sz="4000"/>
              <a:t>----------------------</a:t>
            </a:r>
          </a:p>
          <a:p>
            <a:pPr eaLnBrk="1" hangingPunct="1"/>
            <a:r>
              <a:rPr lang="en-US" altLang="en-US" sz="2800"/>
              <a:t>deliberate</a:t>
            </a:r>
          </a:p>
          <a:p>
            <a:pPr eaLnBrk="1" hangingPunct="1"/>
            <a:r>
              <a:rPr lang="en-US" altLang="en-US" sz="2800"/>
              <a:t>intentional</a:t>
            </a:r>
          </a:p>
        </p:txBody>
      </p:sp>
      <p:pic>
        <p:nvPicPr>
          <p:cNvPr id="39941" name="Picture 7" descr="http://info.riscassi-davis.com/Portals/18358/images/Basic-Issues-For-Any-Personal-Injury-Cas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752601"/>
            <a:ext cx="3949700" cy="296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0925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6000" dirty="0" smtClean="0"/>
              <a:t>Nominal (adj.)</a:t>
            </a:r>
            <a:endParaRPr lang="en-US" altLang="en-US" sz="6000" dirty="0"/>
          </a:p>
        </p:txBody>
      </p:sp>
      <p:sp>
        <p:nvSpPr>
          <p:cNvPr id="40963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existing in name only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too small to be considered or taken seriously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inconsequential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--------------------------------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real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excessive</a:t>
            </a:r>
          </a:p>
        </p:txBody>
      </p:sp>
      <p:sp>
        <p:nvSpPr>
          <p:cNvPr id="40964" name="Rectangle 5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en-US" sz="2800"/>
          </a:p>
        </p:txBody>
      </p:sp>
      <p:pic>
        <p:nvPicPr>
          <p:cNvPr id="40965" name="Picture 7" descr="pennies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339976"/>
            <a:ext cx="3886200" cy="258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9877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137</TotalTime>
  <Words>205</Words>
  <Application>Microsoft Office PowerPoint</Application>
  <PresentationFormat>Widescreen</PresentationFormat>
  <Paragraphs>82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Tw Cen MT</vt:lpstr>
      <vt:lpstr>Tw Cen MT Condensed</vt:lpstr>
      <vt:lpstr>Wingdings 3</vt:lpstr>
      <vt:lpstr>Integral</vt:lpstr>
      <vt:lpstr>Default Design</vt:lpstr>
      <vt:lpstr>SAT Vocabulary unit 3</vt:lpstr>
      <vt:lpstr>Abominate (v.)</vt:lpstr>
      <vt:lpstr>Acculturation (n.)</vt:lpstr>
      <vt:lpstr>Adventitious (adj.)</vt:lpstr>
      <vt:lpstr>Circuitous (adj.)</vt:lpstr>
      <vt:lpstr>Expedite (v.)</vt:lpstr>
      <vt:lpstr>Ferment (n./v.)</vt:lpstr>
      <vt:lpstr>Inadvertent (adj.)</vt:lpstr>
      <vt:lpstr>Nominal (adj.)</vt:lpstr>
      <vt:lpstr>Noncommittal (adj.)</vt:lpstr>
      <vt:lpstr>Sangfroid (n.)</vt:lpstr>
      <vt:lpstr>Vitriolic (adj.)</vt:lpstr>
      <vt:lpstr>Wheedle (v.)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SAT Vocabulary unit 3</dc:title>
  <dc:creator>Rionda Bell</dc:creator>
  <cp:lastModifiedBy>Rionda Bell</cp:lastModifiedBy>
  <cp:revision>3</cp:revision>
  <dcterms:created xsi:type="dcterms:W3CDTF">2018-10-01T18:01:49Z</dcterms:created>
  <dcterms:modified xsi:type="dcterms:W3CDTF">2018-10-01T20:19:34Z</dcterms:modified>
</cp:coreProperties>
</file>