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0" d="100"/>
          <a:sy n="70" d="100"/>
        </p:scale>
        <p:origin x="15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7F5A2-0AF8-43D7-95DB-BB234F9A008F}" type="datetimeFigureOut">
              <a:rPr lang="en-US" smtClean="0"/>
              <a:t>10/2/2015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2A14D-02AC-46E2-92F0-B91FA6ACD407}" type="slidenum">
              <a:rPr lang="en-US" smtClean="0"/>
              <a:t>‹#›</a:t>
            </a:fld>
            <a:endParaRPr lang="en-US"/>
          </a:p>
        </p:txBody>
      </p:sp>
    </p:spTree>
    <p:extLst>
      <p:ext uri="{BB962C8B-B14F-4D97-AF65-F5344CB8AC3E}">
        <p14:creationId xmlns:p14="http://schemas.microsoft.com/office/powerpoint/2010/main" val="220832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361950" y="698500"/>
            <a:ext cx="6132513" cy="3449638"/>
          </a:xfrm>
          <a:solidFill>
            <a:srgbClr val="CFE7F5"/>
          </a:solidFill>
          <a:ln w="25400">
            <a:solidFill>
              <a:srgbClr val="808080"/>
            </a:solidFill>
            <a:miter lim="800000"/>
            <a:headEnd/>
            <a:tailEnd/>
          </a:ln>
        </p:spPr>
      </p:sp>
      <p:sp>
        <p:nvSpPr>
          <p:cNvPr id="30723"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93213" indent="-193213">
              <a:spcBef>
                <a:spcPct val="0"/>
              </a:spcBef>
              <a:buSzPct val="45000"/>
              <a:buFont typeface="StarSymbol"/>
              <a:buChar char="●"/>
            </a:pPr>
            <a:endParaRPr lang="en-US" sz="2400">
              <a:solidFill>
                <a:srgbClr val="000000"/>
              </a:solidFill>
              <a:latin typeface="Albany"/>
              <a:cs typeface="Tahoma" pitchFamily="34" charset="0"/>
            </a:endParaRPr>
          </a:p>
        </p:txBody>
      </p:sp>
    </p:spTree>
    <p:extLst>
      <p:ext uri="{BB962C8B-B14F-4D97-AF65-F5344CB8AC3E}">
        <p14:creationId xmlns:p14="http://schemas.microsoft.com/office/powerpoint/2010/main" val="4139990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361950" y="698500"/>
            <a:ext cx="6132513" cy="3449638"/>
          </a:xfrm>
          <a:solidFill>
            <a:srgbClr val="CFE7F5"/>
          </a:solidFill>
          <a:ln w="25400">
            <a:solidFill>
              <a:srgbClr val="808080"/>
            </a:solidFill>
            <a:miter lim="800000"/>
            <a:headEnd/>
            <a:tailEnd/>
          </a:ln>
        </p:spPr>
      </p:sp>
      <p:sp>
        <p:nvSpPr>
          <p:cNvPr id="31747"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93213" indent="-193213">
              <a:spcBef>
                <a:spcPct val="0"/>
              </a:spcBef>
              <a:buSzPct val="45000"/>
              <a:buFont typeface="StarSymbol"/>
              <a:buChar char="●"/>
            </a:pPr>
            <a:endParaRPr lang="en-US" sz="2400">
              <a:solidFill>
                <a:srgbClr val="000000"/>
              </a:solidFill>
              <a:latin typeface="Albany"/>
              <a:cs typeface="Tahoma" pitchFamily="34" charset="0"/>
            </a:endParaRPr>
          </a:p>
        </p:txBody>
      </p:sp>
    </p:spTree>
    <p:extLst>
      <p:ext uri="{BB962C8B-B14F-4D97-AF65-F5344CB8AC3E}">
        <p14:creationId xmlns:p14="http://schemas.microsoft.com/office/powerpoint/2010/main" val="279189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9626C2-5EDA-43D4-AA7F-8587E9F5EC83}" type="slidenum">
              <a:rPr lang="en-US" smtClean="0"/>
              <a:t>19</a:t>
            </a:fld>
            <a:endParaRPr lang="en-US"/>
          </a:p>
        </p:txBody>
      </p:sp>
    </p:spTree>
    <p:extLst>
      <p:ext uri="{BB962C8B-B14F-4D97-AF65-F5344CB8AC3E}">
        <p14:creationId xmlns:p14="http://schemas.microsoft.com/office/powerpoint/2010/main" val="216856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86719-1EEE-4673-9C63-22FE62651882}"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213198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86719-1EEE-4673-9C63-22FE62651882}"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226100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86719-1EEE-4673-9C63-22FE62651882}"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330289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86719-1EEE-4673-9C63-22FE62651882}"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369013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86719-1EEE-4673-9C63-22FE62651882}"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315437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86719-1EEE-4673-9C63-22FE62651882}"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264959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86719-1EEE-4673-9C63-22FE62651882}"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34929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86719-1EEE-4673-9C63-22FE62651882}"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212933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86719-1EEE-4673-9C63-22FE62651882}"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318335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86719-1EEE-4673-9C63-22FE62651882}"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151927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86719-1EEE-4673-9C63-22FE62651882}"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78BE-46B4-42D8-9B58-5EB1A2406E09}" type="slidenum">
              <a:rPr lang="en-US" smtClean="0"/>
              <a:t>‹#›</a:t>
            </a:fld>
            <a:endParaRPr lang="en-US"/>
          </a:p>
        </p:txBody>
      </p:sp>
    </p:spTree>
    <p:extLst>
      <p:ext uri="{BB962C8B-B14F-4D97-AF65-F5344CB8AC3E}">
        <p14:creationId xmlns:p14="http://schemas.microsoft.com/office/powerpoint/2010/main" val="258431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86719-1EEE-4673-9C63-22FE62651882}"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578BE-46B4-42D8-9B58-5EB1A2406E09}" type="slidenum">
              <a:rPr lang="en-US" smtClean="0"/>
              <a:t>‹#›</a:t>
            </a:fld>
            <a:endParaRPr lang="en-US"/>
          </a:p>
        </p:txBody>
      </p:sp>
    </p:spTree>
    <p:extLst>
      <p:ext uri="{BB962C8B-B14F-4D97-AF65-F5344CB8AC3E}">
        <p14:creationId xmlns:p14="http://schemas.microsoft.com/office/powerpoint/2010/main" val="302673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alenciacollege.edu/wp/cssc/documents/TypesofEvidenceinPersuasive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Created by:</a:t>
            </a:r>
            <a:endParaRPr lang="en-US" dirty="0"/>
          </a:p>
        </p:txBody>
      </p:sp>
      <p:sp>
        <p:nvSpPr>
          <p:cNvPr id="3" name="Subtitle 2"/>
          <p:cNvSpPr>
            <a:spLocks noGrp="1"/>
          </p:cNvSpPr>
          <p:nvPr>
            <p:ph type="subTitle" idx="1"/>
          </p:nvPr>
        </p:nvSpPr>
        <p:spPr/>
        <p:txBody>
          <a:bodyPr/>
          <a:lstStyle/>
          <a:p>
            <a:r>
              <a:rPr lang="en-US" dirty="0" smtClean="0"/>
              <a:t>Mrs. </a:t>
            </a:r>
            <a:r>
              <a:rPr lang="en-US" smtClean="0"/>
              <a:t>Salam</a:t>
            </a:r>
            <a:endParaRPr lang="en-US"/>
          </a:p>
        </p:txBody>
      </p:sp>
    </p:spTree>
    <p:extLst>
      <p:ext uri="{BB962C8B-B14F-4D97-AF65-F5344CB8AC3E}">
        <p14:creationId xmlns:p14="http://schemas.microsoft.com/office/powerpoint/2010/main" val="2292852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057400" y="0"/>
            <a:ext cx="7024744" cy="1143000"/>
          </a:xfrm>
        </p:spPr>
        <p:txBody>
          <a:bodyPr/>
          <a:lstStyle/>
          <a:p>
            <a:pPr eaLnBrk="1" hangingPunct="1">
              <a:defRPr/>
            </a:pPr>
            <a:r>
              <a:rPr lang="en-US" dirty="0" smtClean="0"/>
              <a:t>CEI</a:t>
            </a:r>
          </a:p>
        </p:txBody>
      </p:sp>
      <p:sp>
        <p:nvSpPr>
          <p:cNvPr id="10243" name="Rectangle 3"/>
          <p:cNvSpPr>
            <a:spLocks noGrp="1" noChangeArrowheads="1"/>
          </p:cNvSpPr>
          <p:nvPr>
            <p:ph idx="1"/>
          </p:nvPr>
        </p:nvSpPr>
        <p:spPr>
          <a:xfrm>
            <a:off x="1981200" y="1219200"/>
            <a:ext cx="8305800" cy="4953000"/>
          </a:xfrm>
        </p:spPr>
        <p:txBody>
          <a:bodyPr>
            <a:normAutofit/>
          </a:bodyPr>
          <a:lstStyle/>
          <a:p>
            <a:pPr eaLnBrk="1" hangingPunct="1">
              <a:buFont typeface="Wingdings" pitchFamily="1" charset="2"/>
              <a:buChar char="l"/>
              <a:defRPr/>
            </a:pPr>
            <a:r>
              <a:rPr lang="en-US" dirty="0" smtClean="0"/>
              <a:t>C = Claim- make a claim about your topic. It should be based upon something you can back up</a:t>
            </a:r>
          </a:p>
          <a:p>
            <a:pPr eaLnBrk="1" hangingPunct="1">
              <a:buFont typeface="Wingdings" pitchFamily="1" charset="2"/>
              <a:buNone/>
              <a:defRPr/>
            </a:pPr>
            <a:endParaRPr lang="en-US" dirty="0" smtClean="0"/>
          </a:p>
          <a:p>
            <a:pPr eaLnBrk="1" hangingPunct="1">
              <a:buFont typeface="Wingdings" pitchFamily="1" charset="2"/>
              <a:buChar char="l"/>
              <a:defRPr/>
            </a:pPr>
            <a:r>
              <a:rPr lang="en-US" dirty="0" smtClean="0"/>
              <a:t>E = Evidence- Find a quote or paraphrase, or even an example to back you up.</a:t>
            </a:r>
          </a:p>
          <a:p>
            <a:pPr eaLnBrk="1" hangingPunct="1">
              <a:buFont typeface="Wingdings" pitchFamily="1" charset="2"/>
              <a:buChar char="l"/>
              <a:defRPr/>
            </a:pPr>
            <a:endParaRPr lang="en-US" dirty="0" smtClean="0"/>
          </a:p>
          <a:p>
            <a:pPr eaLnBrk="1" hangingPunct="1">
              <a:buFont typeface="Wingdings" pitchFamily="1" charset="2"/>
              <a:buChar char="l"/>
              <a:defRPr/>
            </a:pPr>
            <a:r>
              <a:rPr lang="en-US" dirty="0" smtClean="0"/>
              <a:t>I = Interpretation- Evidence for your evidence. It should prove that your evidence supports your claim. </a:t>
            </a:r>
          </a:p>
        </p:txBody>
      </p:sp>
    </p:spTree>
    <p:extLst>
      <p:ext uri="{BB962C8B-B14F-4D97-AF65-F5344CB8AC3E}">
        <p14:creationId xmlns:p14="http://schemas.microsoft.com/office/powerpoint/2010/main" val="31009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Interpretation Alert</a:t>
            </a:r>
          </a:p>
        </p:txBody>
      </p:sp>
      <p:sp>
        <p:nvSpPr>
          <p:cNvPr id="11267" name="Rectangle 3"/>
          <p:cNvSpPr>
            <a:spLocks noGrp="1" noChangeArrowheads="1"/>
          </p:cNvSpPr>
          <p:nvPr>
            <p:ph idx="1"/>
          </p:nvPr>
        </p:nvSpPr>
        <p:spPr/>
        <p:txBody>
          <a:bodyPr/>
          <a:lstStyle/>
          <a:p>
            <a:pPr eaLnBrk="1" hangingPunct="1">
              <a:buFont typeface="Wingdings" pitchFamily="1" charset="2"/>
              <a:buChar char="l"/>
              <a:defRPr/>
            </a:pPr>
            <a:r>
              <a:rPr lang="en-US" smtClean="0"/>
              <a:t>Don’t use the words I!!!</a:t>
            </a:r>
          </a:p>
        </p:txBody>
      </p:sp>
      <p:pic>
        <p:nvPicPr>
          <p:cNvPr id="35844" name="Picture 5" descr="MCj0432538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895600"/>
            <a:ext cx="3086100"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p:cNvSpPr txBox="1">
            <a:spLocks noChangeArrowheads="1"/>
          </p:cNvSpPr>
          <p:nvPr/>
        </p:nvSpPr>
        <p:spPr bwMode="auto">
          <a:xfrm>
            <a:off x="4648200" y="3913188"/>
            <a:ext cx="4038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Tahoma" pitchFamily="34" charset="0"/>
              </a:defRPr>
            </a:lvl1pPr>
            <a:lvl2pPr marL="742950" indent="-285750">
              <a:defRPr i="1">
                <a:solidFill>
                  <a:schemeClr val="tx1"/>
                </a:solidFill>
                <a:latin typeface="Tahoma" pitchFamily="34" charset="0"/>
              </a:defRPr>
            </a:lvl2pPr>
            <a:lvl3pPr marL="1143000" indent="-228600">
              <a:defRPr i="1">
                <a:solidFill>
                  <a:schemeClr val="tx1"/>
                </a:solidFill>
                <a:latin typeface="Tahoma" pitchFamily="34" charset="0"/>
              </a:defRPr>
            </a:lvl3pPr>
            <a:lvl4pPr marL="1600200" indent="-228600">
              <a:defRPr i="1">
                <a:solidFill>
                  <a:schemeClr val="tx1"/>
                </a:solidFill>
                <a:latin typeface="Tahoma" pitchFamily="34" charset="0"/>
              </a:defRPr>
            </a:lvl4pPr>
            <a:lvl5pPr marL="2057400" indent="-228600">
              <a:defRPr i="1">
                <a:solidFill>
                  <a:schemeClr val="tx1"/>
                </a:solidFill>
                <a:latin typeface="Tahoma" pitchFamily="34" charset="0"/>
              </a:defRPr>
            </a:lvl5pPr>
            <a:lvl6pPr marL="2514600" indent="-228600" eaLnBrk="0" fontAlgn="base" hangingPunct="0">
              <a:spcBef>
                <a:spcPct val="0"/>
              </a:spcBef>
              <a:spcAft>
                <a:spcPct val="0"/>
              </a:spcAft>
              <a:defRPr i="1">
                <a:solidFill>
                  <a:schemeClr val="tx1"/>
                </a:solidFill>
                <a:latin typeface="Tahoma" pitchFamily="34" charset="0"/>
              </a:defRPr>
            </a:lvl6pPr>
            <a:lvl7pPr marL="2971800" indent="-228600" eaLnBrk="0" fontAlgn="base" hangingPunct="0">
              <a:spcBef>
                <a:spcPct val="0"/>
              </a:spcBef>
              <a:spcAft>
                <a:spcPct val="0"/>
              </a:spcAft>
              <a:defRPr i="1">
                <a:solidFill>
                  <a:schemeClr val="tx1"/>
                </a:solidFill>
                <a:latin typeface="Tahoma" pitchFamily="34" charset="0"/>
              </a:defRPr>
            </a:lvl7pPr>
            <a:lvl8pPr marL="3429000" indent="-228600" eaLnBrk="0" fontAlgn="base" hangingPunct="0">
              <a:spcBef>
                <a:spcPct val="0"/>
              </a:spcBef>
              <a:spcAft>
                <a:spcPct val="0"/>
              </a:spcAft>
              <a:defRPr i="1">
                <a:solidFill>
                  <a:schemeClr val="tx1"/>
                </a:solidFill>
                <a:latin typeface="Tahoma" pitchFamily="34" charset="0"/>
              </a:defRPr>
            </a:lvl8pPr>
            <a:lvl9pPr marL="3886200" indent="-228600" eaLnBrk="0" fontAlgn="base" hangingPunct="0">
              <a:spcBef>
                <a:spcPct val="0"/>
              </a:spcBef>
              <a:spcAft>
                <a:spcPct val="0"/>
              </a:spcAft>
              <a:defRPr i="1">
                <a:solidFill>
                  <a:schemeClr val="tx1"/>
                </a:solidFill>
                <a:latin typeface="Tahoma" pitchFamily="34" charset="0"/>
              </a:defRPr>
            </a:lvl9pPr>
          </a:lstStyle>
          <a:p>
            <a:pPr algn="ctr">
              <a:spcBef>
                <a:spcPct val="50000"/>
              </a:spcBef>
            </a:pPr>
            <a:r>
              <a:rPr lang="en-US" sz="6000" i="0" dirty="0"/>
              <a:t>“I think”</a:t>
            </a:r>
          </a:p>
        </p:txBody>
      </p:sp>
    </p:spTree>
    <p:extLst>
      <p:ext uri="{BB962C8B-B14F-4D97-AF65-F5344CB8AC3E}">
        <p14:creationId xmlns:p14="http://schemas.microsoft.com/office/powerpoint/2010/main" val="621140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57400" y="1"/>
            <a:ext cx="8229600" cy="1139825"/>
          </a:xfrm>
        </p:spPr>
        <p:txBody>
          <a:bodyPr/>
          <a:lstStyle/>
          <a:p>
            <a:pPr eaLnBrk="1" hangingPunct="1">
              <a:defRPr/>
            </a:pPr>
            <a:r>
              <a:rPr lang="en-US" dirty="0" smtClean="0"/>
              <a:t>Example:</a:t>
            </a:r>
          </a:p>
        </p:txBody>
      </p:sp>
      <p:sp>
        <p:nvSpPr>
          <p:cNvPr id="13315" name="Rectangle 3"/>
          <p:cNvSpPr>
            <a:spLocks noGrp="1" noChangeArrowheads="1"/>
          </p:cNvSpPr>
          <p:nvPr>
            <p:ph idx="1"/>
          </p:nvPr>
        </p:nvSpPr>
        <p:spPr>
          <a:xfrm>
            <a:off x="1981200" y="1143000"/>
            <a:ext cx="8229600" cy="4953000"/>
          </a:xfrm>
        </p:spPr>
        <p:txBody>
          <a:bodyPr>
            <a:normAutofit/>
          </a:bodyPr>
          <a:lstStyle/>
          <a:p>
            <a:pPr eaLnBrk="1" hangingPunct="1">
              <a:lnSpc>
                <a:spcPct val="90000"/>
              </a:lnSpc>
              <a:buFont typeface="Wingdings" pitchFamily="1" charset="2"/>
              <a:buChar char="l"/>
              <a:defRPr/>
            </a:pPr>
            <a:r>
              <a:rPr lang="en-US" dirty="0" smtClean="0"/>
              <a:t>Claim= Dogs are great pets that are very loyal</a:t>
            </a:r>
          </a:p>
          <a:p>
            <a:pPr eaLnBrk="1" hangingPunct="1">
              <a:lnSpc>
                <a:spcPct val="90000"/>
              </a:lnSpc>
              <a:buFont typeface="Wingdings" pitchFamily="1" charset="2"/>
              <a:buChar char="l"/>
              <a:defRPr/>
            </a:pPr>
            <a:r>
              <a:rPr lang="en-US" dirty="0" smtClean="0"/>
              <a:t>Evidence= “Dogs have been used since the dawn of time as companions to men due to their ability to commit to humans in a way that develops lifelong friendships” (Marks).</a:t>
            </a:r>
          </a:p>
          <a:p>
            <a:pPr marL="68580" indent="0">
              <a:buNone/>
              <a:defRPr/>
            </a:pPr>
            <a:endParaRPr lang="en-US" dirty="0" smtClean="0"/>
          </a:p>
          <a:p>
            <a:pPr eaLnBrk="1" hangingPunct="1">
              <a:lnSpc>
                <a:spcPct val="90000"/>
              </a:lnSpc>
              <a:buFont typeface="Wingdings" pitchFamily="1" charset="2"/>
              <a:buChar char="l"/>
              <a:defRPr/>
            </a:pPr>
            <a:r>
              <a:rPr lang="en-US" dirty="0" smtClean="0"/>
              <a:t>Interpretation= This is possibly one of the reasons that dogs are known as “man’s best friends”. Dogs have an uncanny way of being able to understand humans that allows them to connect like no other animal can. </a:t>
            </a:r>
          </a:p>
          <a:p>
            <a:pPr eaLnBrk="1" hangingPunct="1">
              <a:lnSpc>
                <a:spcPct val="90000"/>
              </a:lnSpc>
              <a:buFont typeface="Wingdings" pitchFamily="1" charset="2"/>
              <a:buChar char="l"/>
              <a:defRPr/>
            </a:pPr>
            <a:endParaRPr lang="en-US" dirty="0" smtClean="0"/>
          </a:p>
        </p:txBody>
      </p:sp>
      <p:pic>
        <p:nvPicPr>
          <p:cNvPr id="36868" name="Picture 4" descr="MCj042450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00" y="381000"/>
            <a:ext cx="10287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MCj042588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15401" y="5497286"/>
            <a:ext cx="1533525"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712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buSzPct val="45000"/>
              <a:buFont typeface="StarSymbol"/>
              <a:buNone/>
            </a:pPr>
            <a:r>
              <a:rPr lang="en-US" sz="3800" dirty="0"/>
              <a:t>Good Claims Should: </a:t>
            </a:r>
          </a:p>
        </p:txBody>
      </p:sp>
      <p:sp>
        <p:nvSpPr>
          <p:cNvPr id="26627" name="Text Placeholder 2"/>
          <p:cNvSpPr txBox="1">
            <a:spLocks noGrp="1"/>
          </p:cNvSpPr>
          <p:nvPr>
            <p:ph type="body" idx="4294967295"/>
          </p:nvPr>
        </p:nvSpPr>
        <p:spPr>
          <a:xfrm>
            <a:off x="1981200" y="1371600"/>
            <a:ext cx="8229600" cy="5213350"/>
          </a:xfrm>
        </p:spPr>
        <p:txBody>
          <a:bodyPr rtlCol="0">
            <a:normAutofit fontScale="92500" lnSpcReduction="10000"/>
          </a:bodyPr>
          <a:lstStyle/>
          <a:p>
            <a:pPr>
              <a:buFont typeface="Wingdings" pitchFamily="2" charset="2"/>
              <a:buChar char="q"/>
              <a:defRPr/>
            </a:pPr>
            <a:r>
              <a:rPr lang="en-US" dirty="0" smtClean="0"/>
              <a:t>  An opinion that expresses a clear answer</a:t>
            </a:r>
          </a:p>
          <a:p>
            <a:pPr>
              <a:defRPr/>
            </a:pPr>
            <a:endParaRPr lang="en-US" dirty="0" smtClean="0"/>
          </a:p>
          <a:p>
            <a:pPr>
              <a:buFont typeface="Wingdings" pitchFamily="2" charset="2"/>
              <a:buChar char="q"/>
              <a:defRPr/>
            </a:pPr>
            <a:r>
              <a:rPr lang="en-US" dirty="0" smtClean="0"/>
              <a:t>  Should clearly answer the thesis of the paper with a specific reason. </a:t>
            </a:r>
          </a:p>
          <a:p>
            <a:pPr>
              <a:buFont typeface="Wingdings" pitchFamily="2" charset="2"/>
              <a:buChar char="q"/>
              <a:defRPr/>
            </a:pPr>
            <a:endParaRPr lang="en-US" dirty="0" smtClean="0"/>
          </a:p>
          <a:p>
            <a:pPr>
              <a:buFont typeface="Wingdings" pitchFamily="2" charset="2"/>
              <a:buChar char="q"/>
              <a:defRPr/>
            </a:pPr>
            <a:r>
              <a:rPr lang="en-US" dirty="0" smtClean="0"/>
              <a:t>  Should not be a restatement of the thesis </a:t>
            </a:r>
          </a:p>
          <a:p>
            <a:pPr>
              <a:buFont typeface="Wingdings" pitchFamily="2" charset="2"/>
              <a:buChar char="q"/>
              <a:defRPr/>
            </a:pPr>
            <a:endParaRPr lang="en-US" dirty="0" smtClean="0"/>
          </a:p>
          <a:p>
            <a:pPr>
              <a:buFont typeface="Wingdings" pitchFamily="2" charset="2"/>
              <a:buChar char="q"/>
              <a:defRPr/>
            </a:pPr>
            <a:r>
              <a:rPr lang="en-US" dirty="0" smtClean="0"/>
              <a:t>  Should be able to be supported with several pieces of evidence</a:t>
            </a:r>
          </a:p>
          <a:p>
            <a:pPr marL="0" indent="0">
              <a:buFont typeface="Wingdings" pitchFamily="2" charset="2"/>
              <a:buChar char="q"/>
              <a:defRPr/>
            </a:pPr>
            <a:endParaRPr lang="en-US" dirty="0" smtClean="0"/>
          </a:p>
          <a:p>
            <a:pPr>
              <a:buFont typeface="Wingdings" pitchFamily="2" charset="2"/>
              <a:buChar char="q"/>
              <a:defRPr/>
            </a:pPr>
            <a:r>
              <a:rPr lang="en-US" dirty="0" smtClean="0"/>
              <a:t>  Should be something that is small enough to prove with a couple of pieces of evidence</a:t>
            </a:r>
          </a:p>
          <a:p>
            <a:pPr marL="391686" indent="-293764">
              <a:buClr>
                <a:srgbClr val="E6E6FF"/>
              </a:buClr>
              <a:buSzPct val="45000"/>
              <a:buFont typeface="StarSymbol"/>
              <a:buChar char="●"/>
              <a:defRPr/>
            </a:pPr>
            <a:endParaRPr dirty="0" smtClean="0">
              <a:latin typeface="Albany"/>
              <a:ea typeface="Andale Sans UI"/>
              <a:cs typeface="Andale Sans UI"/>
            </a:endParaRPr>
          </a:p>
        </p:txBody>
      </p:sp>
    </p:spTree>
    <p:extLst>
      <p:ext uri="{BB962C8B-B14F-4D97-AF65-F5344CB8AC3E}">
        <p14:creationId xmlns:p14="http://schemas.microsoft.com/office/powerpoint/2010/main" val="79078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eaLnBrk="1" hangingPunct="1">
              <a:buSzPct val="45000"/>
              <a:buFont typeface="StarSymbol"/>
              <a:buNone/>
            </a:pPr>
            <a:r>
              <a:rPr lang="en-US" sz="3800" dirty="0"/>
              <a:t>Types of Claims</a:t>
            </a:r>
          </a:p>
        </p:txBody>
      </p:sp>
      <p:sp>
        <p:nvSpPr>
          <p:cNvPr id="26627" name="Text Placeholder 2"/>
          <p:cNvSpPr txBox="1">
            <a:spLocks noGrp="1"/>
          </p:cNvSpPr>
          <p:nvPr>
            <p:ph type="body" idx="4294967295"/>
          </p:nvPr>
        </p:nvSpPr>
        <p:spPr>
          <a:xfrm>
            <a:off x="1879600" y="1631950"/>
            <a:ext cx="8229600" cy="4624388"/>
          </a:xfrm>
        </p:spPr>
        <p:txBody>
          <a:bodyPr rtlCol="0">
            <a:normAutofit/>
          </a:bodyPr>
          <a:lstStyle/>
          <a:p>
            <a:pPr marL="391686" indent="-293764">
              <a:buClr>
                <a:srgbClr val="E6E6FF"/>
              </a:buClr>
              <a:buSzPct val="45000"/>
              <a:buFont typeface="StarSymbol"/>
              <a:buChar char="●"/>
              <a:defRPr/>
            </a:pPr>
            <a:r>
              <a:rPr lang="en-US" sz="2500" b="1" u="sng" dirty="0"/>
              <a:t>Claims of fact or definition</a:t>
            </a:r>
            <a:r>
              <a:rPr lang="en-US" sz="2500" b="1" dirty="0"/>
              <a:t>:</a:t>
            </a:r>
            <a:r>
              <a:rPr lang="en-US" sz="2500" dirty="0"/>
              <a:t> These claims argue about what the definition of something is or whether something is a settled fact.</a:t>
            </a:r>
          </a:p>
          <a:p>
            <a:pPr marL="391686" indent="-293764">
              <a:buClr>
                <a:srgbClr val="E6E6FF"/>
              </a:buClr>
              <a:buSzPct val="45000"/>
              <a:buFont typeface="StarSymbol"/>
              <a:buChar char="●"/>
              <a:defRPr/>
            </a:pPr>
            <a:r>
              <a:rPr lang="en-US" sz="2500" b="1" u="sng" dirty="0"/>
              <a:t>Claims of cause and effect</a:t>
            </a:r>
            <a:r>
              <a:rPr lang="en-US" sz="2500" b="1" dirty="0"/>
              <a:t>:</a:t>
            </a:r>
            <a:r>
              <a:rPr lang="en-US" sz="2500" dirty="0"/>
              <a:t> These claims argue that one person, thing, or event caused another thing or event to occur.</a:t>
            </a:r>
          </a:p>
          <a:p>
            <a:pPr marL="391686" indent="-293764">
              <a:buClr>
                <a:srgbClr val="E6E6FF"/>
              </a:buClr>
              <a:buSzPct val="45000"/>
              <a:buFont typeface="StarSymbol"/>
              <a:buChar char="●"/>
              <a:defRPr/>
            </a:pPr>
            <a:r>
              <a:rPr lang="en-US" sz="2500" b="1" u="sng" dirty="0"/>
              <a:t>Claims about value</a:t>
            </a:r>
            <a:r>
              <a:rPr lang="en-US" sz="2500" b="1" dirty="0"/>
              <a:t>:</a:t>
            </a:r>
            <a:r>
              <a:rPr lang="en-US" sz="2500" dirty="0"/>
              <a:t> These are claims made about what something is worth, whether we value it or not, how we would rate or categorize something.</a:t>
            </a:r>
          </a:p>
          <a:p>
            <a:pPr marL="391686" indent="-293764">
              <a:buClr>
                <a:srgbClr val="E6E6FF"/>
              </a:buClr>
              <a:buSzPct val="45000"/>
              <a:buFont typeface="StarSymbol"/>
              <a:buChar char="●"/>
              <a:defRPr/>
            </a:pPr>
            <a:r>
              <a:rPr lang="en-US" sz="2500" b="1" u="sng" dirty="0"/>
              <a:t>Claims about solutions or policies</a:t>
            </a:r>
            <a:r>
              <a:rPr lang="en-US" sz="2500" b="1" dirty="0"/>
              <a:t>:</a:t>
            </a:r>
            <a:r>
              <a:rPr lang="en-US" sz="2500" dirty="0"/>
              <a:t> These are claims that argue for or against a certain solution or policy approach to a problem.</a:t>
            </a:r>
            <a:endParaRPr sz="2500" dirty="0">
              <a:latin typeface="Albany"/>
              <a:ea typeface="Andale Sans UI"/>
              <a:cs typeface="Andale Sans UI"/>
            </a:endParaRPr>
          </a:p>
        </p:txBody>
      </p:sp>
    </p:spTree>
    <p:extLst>
      <p:ext uri="{BB962C8B-B14F-4D97-AF65-F5344CB8AC3E}">
        <p14:creationId xmlns:p14="http://schemas.microsoft.com/office/powerpoint/2010/main" val="42646842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Good Evidence Should: </a:t>
            </a:r>
            <a:br>
              <a:rPr lang="en-US" dirty="0" smtClean="0"/>
            </a:br>
            <a:endParaRPr lang="en-US" dirty="0"/>
          </a:p>
        </p:txBody>
      </p:sp>
      <p:sp>
        <p:nvSpPr>
          <p:cNvPr id="3" name="Content Placeholder 2"/>
          <p:cNvSpPr>
            <a:spLocks noGrp="1"/>
          </p:cNvSpPr>
          <p:nvPr>
            <p:ph idx="1"/>
          </p:nvPr>
        </p:nvSpPr>
        <p:spPr>
          <a:xfrm>
            <a:off x="1981200" y="1066801"/>
            <a:ext cx="7467600" cy="5059363"/>
          </a:xfrm>
        </p:spPr>
        <p:txBody>
          <a:bodyPr/>
          <a:lstStyle/>
          <a:p>
            <a:r>
              <a:rPr lang="en-US" dirty="0" smtClean="0"/>
              <a:t>Connect to the claim directly; be clear</a:t>
            </a:r>
          </a:p>
          <a:p>
            <a:endParaRPr lang="en-US" dirty="0" smtClean="0"/>
          </a:p>
          <a:p>
            <a:r>
              <a:rPr lang="en-US" dirty="0" smtClean="0"/>
              <a:t>Not be too broad</a:t>
            </a:r>
          </a:p>
          <a:p>
            <a:endParaRPr lang="en-US" dirty="0" smtClean="0"/>
          </a:p>
          <a:p>
            <a:r>
              <a:rPr lang="en-US" dirty="0" smtClean="0"/>
              <a:t>Support the argument without restating the claim</a:t>
            </a:r>
          </a:p>
          <a:p>
            <a:endParaRPr lang="en-US" dirty="0" smtClean="0"/>
          </a:p>
          <a:p>
            <a:r>
              <a:rPr lang="en-US" dirty="0" smtClean="0"/>
              <a:t>Should have appropriate lead-ins</a:t>
            </a:r>
            <a:endParaRPr lang="en-US" dirty="0"/>
          </a:p>
        </p:txBody>
      </p:sp>
    </p:spTree>
    <p:extLst>
      <p:ext uri="{BB962C8B-B14F-4D97-AF65-F5344CB8AC3E}">
        <p14:creationId xmlns:p14="http://schemas.microsoft.com/office/powerpoint/2010/main" val="3104960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Evidence: </a:t>
            </a:r>
            <a:endParaRPr lang="en-US" dirty="0"/>
          </a:p>
        </p:txBody>
      </p:sp>
      <p:sp>
        <p:nvSpPr>
          <p:cNvPr id="3" name="Content Placeholder 2"/>
          <p:cNvSpPr>
            <a:spLocks noGrp="1"/>
          </p:cNvSpPr>
          <p:nvPr>
            <p:ph idx="1"/>
          </p:nvPr>
        </p:nvSpPr>
        <p:spPr>
          <a:xfrm>
            <a:off x="1981200" y="1600200"/>
            <a:ext cx="8305800" cy="5105400"/>
          </a:xfrm>
        </p:spPr>
        <p:txBody>
          <a:bodyPr>
            <a:normAutofit lnSpcReduction="10000"/>
          </a:bodyPr>
          <a:lstStyle/>
          <a:p>
            <a:r>
              <a:rPr lang="en-US" dirty="0" smtClean="0"/>
              <a:t>Quotes/ Paraphrases</a:t>
            </a:r>
          </a:p>
          <a:p>
            <a:endParaRPr lang="en-US" dirty="0" smtClean="0"/>
          </a:p>
          <a:p>
            <a:r>
              <a:rPr lang="en-US" dirty="0" smtClean="0"/>
              <a:t>Personal Experience</a:t>
            </a:r>
          </a:p>
          <a:p>
            <a:pPr marL="36576" indent="0">
              <a:buNone/>
            </a:pPr>
            <a:endParaRPr lang="en-US" dirty="0" smtClean="0"/>
          </a:p>
          <a:p>
            <a:r>
              <a:rPr lang="en-US" dirty="0" smtClean="0"/>
              <a:t>Facts and Statistics</a:t>
            </a:r>
          </a:p>
          <a:p>
            <a:endParaRPr lang="en-US" dirty="0"/>
          </a:p>
          <a:p>
            <a:r>
              <a:rPr lang="en-US" dirty="0" smtClean="0"/>
              <a:t>Examples </a:t>
            </a:r>
          </a:p>
          <a:p>
            <a:endParaRPr lang="en-US" dirty="0"/>
          </a:p>
          <a:p>
            <a:pPr marL="36576" indent="0">
              <a:buNone/>
            </a:pPr>
            <a:r>
              <a:rPr lang="en-US" dirty="0" smtClean="0"/>
              <a:t>**Get examples of each type </a:t>
            </a:r>
            <a:r>
              <a:rPr lang="en-US" dirty="0"/>
              <a:t>of evidence here: </a:t>
            </a:r>
            <a:r>
              <a:rPr lang="en-US" dirty="0">
                <a:hlinkClick r:id="rId2"/>
              </a:rPr>
              <a:t>http://</a:t>
            </a:r>
            <a:r>
              <a:rPr lang="en-US" dirty="0" smtClean="0">
                <a:hlinkClick r:id="rId2"/>
              </a:rPr>
              <a:t>valenciacollege.edu/wp/cssc/documents/TypesofEvidenceinPersuasiveFINAL.pdf</a:t>
            </a:r>
            <a:r>
              <a:rPr lang="en-US" dirty="0" smtClean="0"/>
              <a:t> </a:t>
            </a:r>
          </a:p>
          <a:p>
            <a:endParaRPr lang="en-US" dirty="0"/>
          </a:p>
        </p:txBody>
      </p:sp>
    </p:spTree>
    <p:extLst>
      <p:ext uri="{BB962C8B-B14F-4D97-AF65-F5344CB8AC3E}">
        <p14:creationId xmlns:p14="http://schemas.microsoft.com/office/powerpoint/2010/main" val="3046188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Chris </a:t>
            </a:r>
            <a:r>
              <a:rPr lang="en-US" dirty="0" err="1" smtClean="0"/>
              <a:t>McCandless</a:t>
            </a:r>
            <a:endParaRPr lang="en-US" dirty="0"/>
          </a:p>
        </p:txBody>
      </p:sp>
      <p:sp>
        <p:nvSpPr>
          <p:cNvPr id="4" name="Oval 3"/>
          <p:cNvSpPr/>
          <p:nvPr/>
        </p:nvSpPr>
        <p:spPr>
          <a:xfrm>
            <a:off x="3581400" y="3733800"/>
            <a:ext cx="4114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lvl="0">
              <a:buClr>
                <a:srgbClr val="6EA0B0"/>
              </a:buClr>
            </a:pPr>
            <a:r>
              <a:rPr lang="en-US" dirty="0" smtClean="0"/>
              <a:t>Thesis: </a:t>
            </a:r>
            <a:r>
              <a:rPr lang="en-US" dirty="0">
                <a:solidFill>
                  <a:prstClr val="white"/>
                </a:solidFill>
              </a:rPr>
              <a:t>In many respects Chris </a:t>
            </a:r>
            <a:r>
              <a:rPr lang="en-US" dirty="0" err="1">
                <a:solidFill>
                  <a:prstClr val="white"/>
                </a:solidFill>
              </a:rPr>
              <a:t>McCandless</a:t>
            </a:r>
            <a:r>
              <a:rPr lang="en-US" dirty="0">
                <a:solidFill>
                  <a:prstClr val="white"/>
                </a:solidFill>
              </a:rPr>
              <a:t> was a true American who embodied the spirit of the founders of this country. </a:t>
            </a:r>
          </a:p>
          <a:p>
            <a:pPr marL="36576" indent="0">
              <a:buNone/>
            </a:pPr>
            <a:endParaRPr lang="en-US" dirty="0" smtClean="0"/>
          </a:p>
          <a:p>
            <a:endParaRPr lang="en-US" dirty="0"/>
          </a:p>
          <a:p>
            <a:r>
              <a:rPr lang="en-US" dirty="0" smtClean="0"/>
              <a:t>Claim: Americans love freedom </a:t>
            </a:r>
          </a:p>
          <a:p>
            <a:pPr marL="36576" indent="0">
              <a:buNone/>
            </a:pPr>
            <a:endParaRPr lang="en-US" dirty="0"/>
          </a:p>
          <a:p>
            <a:r>
              <a:rPr lang="en-US" dirty="0" smtClean="0"/>
              <a:t>Evidence: Thoreau said, “No man ever followed his genius till it misled him” (</a:t>
            </a:r>
            <a:r>
              <a:rPr lang="en-US" dirty="0" err="1" smtClean="0"/>
              <a:t>Krakauer</a:t>
            </a:r>
            <a:r>
              <a:rPr lang="en-US" dirty="0" smtClean="0"/>
              <a:t> 47).</a:t>
            </a:r>
            <a:endParaRPr lang="en-US" dirty="0"/>
          </a:p>
        </p:txBody>
      </p:sp>
      <p:sp>
        <p:nvSpPr>
          <p:cNvPr id="5" name="Right Bracket 4"/>
          <p:cNvSpPr/>
          <p:nvPr/>
        </p:nvSpPr>
        <p:spPr>
          <a:xfrm>
            <a:off x="9067800" y="1828800"/>
            <a:ext cx="228600" cy="41910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8382000" y="3200401"/>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400" dirty="0"/>
              <a:t>BAD!!</a:t>
            </a:r>
            <a:endParaRPr lang="en-US" sz="4400" dirty="0"/>
          </a:p>
        </p:txBody>
      </p:sp>
    </p:spTree>
    <p:extLst>
      <p:ext uri="{BB962C8B-B14F-4D97-AF65-F5344CB8AC3E}">
        <p14:creationId xmlns:p14="http://schemas.microsoft.com/office/powerpoint/2010/main" val="1927090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Chris </a:t>
            </a:r>
            <a:r>
              <a:rPr lang="en-US" dirty="0" err="1" smtClean="0"/>
              <a:t>McCandless</a:t>
            </a:r>
            <a:r>
              <a:rPr lang="en-US" dirty="0" smtClean="0"/>
              <a:t>?</a:t>
            </a:r>
            <a:endParaRPr lang="en-US" dirty="0"/>
          </a:p>
        </p:txBody>
      </p:sp>
      <p:sp>
        <p:nvSpPr>
          <p:cNvPr id="3" name="Content Placeholder 2"/>
          <p:cNvSpPr>
            <a:spLocks noGrp="1"/>
          </p:cNvSpPr>
          <p:nvPr>
            <p:ph idx="1"/>
          </p:nvPr>
        </p:nvSpPr>
        <p:spPr>
          <a:xfrm>
            <a:off x="1617785" y="1828800"/>
            <a:ext cx="7602415" cy="4648200"/>
          </a:xfrm>
        </p:spPr>
        <p:txBody>
          <a:bodyPr>
            <a:normAutofit lnSpcReduction="10000"/>
          </a:bodyPr>
          <a:lstStyle/>
          <a:p>
            <a:pPr lvl="0">
              <a:buClr>
                <a:srgbClr val="6EA0B0"/>
              </a:buClr>
            </a:pPr>
            <a:r>
              <a:rPr lang="en-US" dirty="0" smtClean="0"/>
              <a:t>Thesis: </a:t>
            </a:r>
            <a:r>
              <a:rPr lang="en-US" dirty="0">
                <a:solidFill>
                  <a:prstClr val="white"/>
                </a:solidFill>
              </a:rPr>
              <a:t>In many respects Chris </a:t>
            </a:r>
            <a:r>
              <a:rPr lang="en-US" dirty="0" err="1">
                <a:solidFill>
                  <a:prstClr val="white"/>
                </a:solidFill>
              </a:rPr>
              <a:t>McCandless</a:t>
            </a:r>
            <a:r>
              <a:rPr lang="en-US" dirty="0">
                <a:solidFill>
                  <a:prstClr val="white"/>
                </a:solidFill>
              </a:rPr>
              <a:t> was a true American who embodied the spirit of the founders of this country. </a:t>
            </a:r>
          </a:p>
          <a:p>
            <a:pPr marL="36576" indent="0">
              <a:buNone/>
            </a:pPr>
            <a:endParaRPr lang="en-US" dirty="0"/>
          </a:p>
          <a:p>
            <a:r>
              <a:rPr lang="en-US" dirty="0" smtClean="0"/>
              <a:t>Claim: Chris loved freedom like the first Americans</a:t>
            </a:r>
          </a:p>
          <a:p>
            <a:pPr marL="36576" indent="0">
              <a:buNone/>
            </a:pPr>
            <a:endParaRPr lang="en-US" dirty="0"/>
          </a:p>
          <a:p>
            <a:r>
              <a:rPr lang="en-US" dirty="0" smtClean="0"/>
              <a:t>Evidence: In the story it states, “From </a:t>
            </a:r>
            <a:r>
              <a:rPr lang="en-US" dirty="0" err="1" smtClean="0"/>
              <a:t>Orick</a:t>
            </a:r>
            <a:r>
              <a:rPr lang="en-US" dirty="0" smtClean="0"/>
              <a:t>, </a:t>
            </a:r>
            <a:r>
              <a:rPr lang="en-US" dirty="0" err="1" smtClean="0"/>
              <a:t>McCandless</a:t>
            </a:r>
            <a:r>
              <a:rPr lang="en-US" dirty="0" smtClean="0"/>
              <a:t> continued north up the coast.  He passed through Pistol River, Coos Bay, Seal Rock, Manzanita, Astoria…”(</a:t>
            </a:r>
            <a:r>
              <a:rPr lang="en-US" dirty="0" err="1" smtClean="0"/>
              <a:t>Krakauer</a:t>
            </a:r>
            <a:r>
              <a:rPr lang="en-US" dirty="0" smtClean="0"/>
              <a:t> 31).</a:t>
            </a:r>
            <a:endParaRPr lang="en-US" dirty="0"/>
          </a:p>
        </p:txBody>
      </p:sp>
      <p:sp>
        <p:nvSpPr>
          <p:cNvPr id="5" name="Right Bracket 4"/>
          <p:cNvSpPr/>
          <p:nvPr/>
        </p:nvSpPr>
        <p:spPr>
          <a:xfrm>
            <a:off x="9677400" y="1874341"/>
            <a:ext cx="228600" cy="41910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8763000" y="3200401"/>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400" dirty="0"/>
              <a:t>Better</a:t>
            </a:r>
            <a:endParaRPr lang="en-US" sz="4400" dirty="0"/>
          </a:p>
        </p:txBody>
      </p:sp>
    </p:spTree>
    <p:extLst>
      <p:ext uri="{BB962C8B-B14F-4D97-AF65-F5344CB8AC3E}">
        <p14:creationId xmlns:p14="http://schemas.microsoft.com/office/powerpoint/2010/main" val="4239300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Chris </a:t>
            </a:r>
            <a:r>
              <a:rPr lang="en-US" dirty="0" err="1" smtClean="0"/>
              <a:t>McCandless</a:t>
            </a:r>
            <a:endParaRPr lang="en-US" dirty="0"/>
          </a:p>
        </p:txBody>
      </p:sp>
      <p:sp>
        <p:nvSpPr>
          <p:cNvPr id="3" name="Content Placeholder 2"/>
          <p:cNvSpPr>
            <a:spLocks noGrp="1"/>
          </p:cNvSpPr>
          <p:nvPr>
            <p:ph idx="1"/>
          </p:nvPr>
        </p:nvSpPr>
        <p:spPr>
          <a:xfrm>
            <a:off x="1635368" y="1295401"/>
            <a:ext cx="7661032" cy="5562600"/>
          </a:xfrm>
        </p:spPr>
        <p:txBody>
          <a:bodyPr>
            <a:normAutofit lnSpcReduction="10000"/>
          </a:bodyPr>
          <a:lstStyle/>
          <a:p>
            <a:pPr lvl="0">
              <a:buClr>
                <a:srgbClr val="6EA0B0"/>
              </a:buClr>
            </a:pPr>
            <a:r>
              <a:rPr lang="en-US" dirty="0" smtClean="0"/>
              <a:t>Thesis: </a:t>
            </a:r>
            <a:r>
              <a:rPr lang="en-US" dirty="0">
                <a:solidFill>
                  <a:prstClr val="white"/>
                </a:solidFill>
              </a:rPr>
              <a:t>In many respects Chris </a:t>
            </a:r>
            <a:r>
              <a:rPr lang="en-US" dirty="0" err="1">
                <a:solidFill>
                  <a:prstClr val="white"/>
                </a:solidFill>
              </a:rPr>
              <a:t>McCandless</a:t>
            </a:r>
            <a:r>
              <a:rPr lang="en-US" dirty="0">
                <a:solidFill>
                  <a:prstClr val="white"/>
                </a:solidFill>
              </a:rPr>
              <a:t> was a true American who embodied the spirit of the founders of this country. </a:t>
            </a:r>
          </a:p>
          <a:p>
            <a:pPr marL="36576" indent="0">
              <a:buNone/>
            </a:pPr>
            <a:endParaRPr lang="en-US" dirty="0" smtClean="0"/>
          </a:p>
          <a:p>
            <a:endParaRPr lang="en-US" dirty="0"/>
          </a:p>
          <a:p>
            <a:r>
              <a:rPr lang="en-US" dirty="0" smtClean="0"/>
              <a:t>Claim: Like the Pilgrims that crossed the ocean, Chris sought freedom to live his life as he wished </a:t>
            </a:r>
          </a:p>
          <a:p>
            <a:pPr marL="36576" indent="0">
              <a:buNone/>
            </a:pPr>
            <a:endParaRPr lang="en-US" dirty="0"/>
          </a:p>
          <a:p>
            <a:r>
              <a:rPr lang="en-US" dirty="0" smtClean="0"/>
              <a:t>Evidence: As Chris writes in a letter to Wayne </a:t>
            </a:r>
            <a:r>
              <a:rPr lang="en-US" dirty="0" err="1" smtClean="0"/>
              <a:t>Westerburg</a:t>
            </a:r>
            <a:r>
              <a:rPr lang="en-US" dirty="0" smtClean="0"/>
              <a:t>, “ As for me, I’ve decided that I’m going to live this life for some time to come.  The Freedom and simple beauty of it is just too good to pass up” (</a:t>
            </a:r>
            <a:r>
              <a:rPr lang="en-US" dirty="0" err="1" smtClean="0"/>
              <a:t>Krakauer</a:t>
            </a:r>
            <a:r>
              <a:rPr lang="en-US" dirty="0" smtClean="0"/>
              <a:t> 33).</a:t>
            </a:r>
            <a:endParaRPr lang="en-US" dirty="0"/>
          </a:p>
        </p:txBody>
      </p:sp>
      <p:sp>
        <p:nvSpPr>
          <p:cNvPr id="5" name="Right Bracket 4"/>
          <p:cNvSpPr/>
          <p:nvPr/>
        </p:nvSpPr>
        <p:spPr>
          <a:xfrm>
            <a:off x="9715500" y="1828800"/>
            <a:ext cx="228600" cy="41910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9105900" y="3200401"/>
            <a:ext cx="16764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400" dirty="0"/>
              <a:t>BEST</a:t>
            </a:r>
            <a:endParaRPr lang="en-US" sz="4400" dirty="0"/>
          </a:p>
        </p:txBody>
      </p:sp>
    </p:spTree>
    <p:extLst>
      <p:ext uri="{BB962C8B-B14F-4D97-AF65-F5344CB8AC3E}">
        <p14:creationId xmlns:p14="http://schemas.microsoft.com/office/powerpoint/2010/main" val="44825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050" y="76200"/>
            <a:ext cx="7467600" cy="1143000"/>
          </a:xfrm>
        </p:spPr>
        <p:txBody>
          <a:bodyPr>
            <a:normAutofit fontScale="90000"/>
          </a:bodyPr>
          <a:lstStyle/>
          <a:p>
            <a:r>
              <a:rPr lang="en-US" dirty="0" smtClean="0"/>
              <a:t>1.  Developing Thesis Statements….</a:t>
            </a:r>
            <a:endParaRPr lang="en-US" dirty="0"/>
          </a:p>
        </p:txBody>
      </p:sp>
      <p:sp>
        <p:nvSpPr>
          <p:cNvPr id="3" name="Content Placeholder 2"/>
          <p:cNvSpPr>
            <a:spLocks noGrp="1"/>
          </p:cNvSpPr>
          <p:nvPr>
            <p:ph idx="1"/>
          </p:nvPr>
        </p:nvSpPr>
        <p:spPr/>
        <p:txBody>
          <a:bodyPr/>
          <a:lstStyle/>
          <a:p>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4751" y="1524000"/>
            <a:ext cx="413132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810000"/>
            <a:ext cx="4305300" cy="2757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1371600"/>
            <a:ext cx="4048125"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210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Interpretation Should: </a:t>
            </a:r>
            <a:endParaRPr lang="en-US" dirty="0"/>
          </a:p>
        </p:txBody>
      </p:sp>
      <p:sp>
        <p:nvSpPr>
          <p:cNvPr id="3" name="Content Placeholder 2"/>
          <p:cNvSpPr>
            <a:spLocks noGrp="1"/>
          </p:cNvSpPr>
          <p:nvPr>
            <p:ph idx="1"/>
          </p:nvPr>
        </p:nvSpPr>
        <p:spPr/>
        <p:txBody>
          <a:bodyPr/>
          <a:lstStyle/>
          <a:p>
            <a:r>
              <a:rPr lang="en-US" dirty="0" smtClean="0"/>
              <a:t>Explain how your evidence proves your claim</a:t>
            </a:r>
          </a:p>
          <a:p>
            <a:r>
              <a:rPr lang="en-US" dirty="0" smtClean="0"/>
              <a:t>Elaborate your viewpoint and/or argument </a:t>
            </a:r>
          </a:p>
          <a:p>
            <a:r>
              <a:rPr lang="en-US" dirty="0" smtClean="0"/>
              <a:t>Provide closure by relating back to your claim without restating the claim</a:t>
            </a:r>
          </a:p>
          <a:p>
            <a:r>
              <a:rPr lang="en-US" dirty="0" smtClean="0"/>
              <a:t>Have some type of organic structure </a:t>
            </a:r>
          </a:p>
        </p:txBody>
      </p:sp>
    </p:spTree>
    <p:extLst>
      <p:ext uri="{BB962C8B-B14F-4D97-AF65-F5344CB8AC3E}">
        <p14:creationId xmlns:p14="http://schemas.microsoft.com/office/powerpoint/2010/main" val="98915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
            <a:ext cx="7620000" cy="1143000"/>
          </a:xfrm>
        </p:spPr>
        <p:txBody>
          <a:bodyPr/>
          <a:lstStyle/>
          <a:p>
            <a:r>
              <a:rPr lang="en-US" dirty="0" smtClean="0"/>
              <a:t>A Good Thesis Statement…</a:t>
            </a:r>
            <a:endParaRPr lang="en-US" dirty="0"/>
          </a:p>
        </p:txBody>
      </p:sp>
      <p:sp>
        <p:nvSpPr>
          <p:cNvPr id="3" name="Content Placeholder 2"/>
          <p:cNvSpPr>
            <a:spLocks noGrp="1"/>
          </p:cNvSpPr>
          <p:nvPr>
            <p:ph idx="1"/>
          </p:nvPr>
        </p:nvSpPr>
        <p:spPr>
          <a:xfrm>
            <a:off x="1676400" y="1066800"/>
            <a:ext cx="8229600" cy="5638800"/>
          </a:xfrm>
        </p:spPr>
        <p:txBody>
          <a:bodyPr>
            <a:noAutofit/>
          </a:bodyPr>
          <a:lstStyle/>
          <a:p>
            <a:r>
              <a:rPr lang="en-US" sz="2400" dirty="0"/>
              <a:t>Is the big idea which you hope to prove by the end of your paper.</a:t>
            </a:r>
          </a:p>
          <a:p>
            <a:endParaRPr lang="en-US" sz="2400" dirty="0"/>
          </a:p>
          <a:p>
            <a:r>
              <a:rPr lang="en-US" sz="2400" dirty="0"/>
              <a:t>Should not be too big (you won’t be able to sufficiently discuss the matter in the amount of time allotted) </a:t>
            </a:r>
            <a:r>
              <a:rPr lang="en-US" sz="2400" dirty="0">
                <a:solidFill>
                  <a:schemeClr val="tx1">
                    <a:lumMod val="75000"/>
                  </a:schemeClr>
                </a:solidFill>
              </a:rPr>
              <a:t>Ex. Over the past 500 years music has been used in many spiritual groups as a means of getting closer to God </a:t>
            </a:r>
            <a:r>
              <a:rPr lang="en-US" sz="2400" b="1" dirty="0">
                <a:solidFill>
                  <a:srgbClr val="FF0000"/>
                </a:solidFill>
              </a:rPr>
              <a:t>(This is NOT a 5 paragraph paper)</a:t>
            </a:r>
          </a:p>
          <a:p>
            <a:pPr marL="114300" indent="0">
              <a:buNone/>
            </a:pPr>
            <a:endParaRPr lang="en-US" sz="2400" b="1" dirty="0">
              <a:solidFill>
                <a:srgbClr val="FF0000"/>
              </a:solidFill>
            </a:endParaRPr>
          </a:p>
          <a:p>
            <a:r>
              <a:rPr lang="en-US" sz="2400" dirty="0"/>
              <a:t>Should not be too small (you won’t be able to write much of a paper)  Ex. </a:t>
            </a:r>
            <a:r>
              <a:rPr lang="en-US" sz="2400" dirty="0">
                <a:solidFill>
                  <a:schemeClr val="tx1">
                    <a:lumMod val="75000"/>
                  </a:schemeClr>
                </a:solidFill>
              </a:rPr>
              <a:t>Students should be allowed to vote at 16 because they will be adults in two years and the president during those two years will greatly affect their young adult lives. </a:t>
            </a:r>
            <a:r>
              <a:rPr lang="en-US" sz="2400" b="1" dirty="0">
                <a:solidFill>
                  <a:srgbClr val="FF0000"/>
                </a:solidFill>
              </a:rPr>
              <a:t>(This is more of a claim)</a:t>
            </a:r>
            <a:endParaRPr lang="en-US" sz="2400" b="1" dirty="0">
              <a:solidFill>
                <a:srgbClr val="7030A0"/>
              </a:solidFill>
            </a:endParaRPr>
          </a:p>
        </p:txBody>
      </p:sp>
    </p:spTree>
    <p:extLst>
      <p:ext uri="{BB962C8B-B14F-4D97-AF65-F5344CB8AC3E}">
        <p14:creationId xmlns:p14="http://schemas.microsoft.com/office/powerpoint/2010/main" val="267187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620000" cy="1143000"/>
          </a:xfrm>
        </p:spPr>
        <p:txBody>
          <a:bodyPr/>
          <a:lstStyle/>
          <a:p>
            <a:r>
              <a:rPr lang="en-US" dirty="0" smtClean="0"/>
              <a:t>A Good Thesis…</a:t>
            </a:r>
            <a:endParaRPr lang="en-US" dirty="0"/>
          </a:p>
        </p:txBody>
      </p:sp>
      <p:sp>
        <p:nvSpPr>
          <p:cNvPr id="3" name="Content Placeholder 2"/>
          <p:cNvSpPr>
            <a:spLocks noGrp="1"/>
          </p:cNvSpPr>
          <p:nvPr>
            <p:ph idx="1"/>
          </p:nvPr>
        </p:nvSpPr>
        <p:spPr>
          <a:xfrm>
            <a:off x="1752600" y="1066800"/>
            <a:ext cx="7848600" cy="5334000"/>
          </a:xfrm>
        </p:spPr>
        <p:txBody>
          <a:bodyPr>
            <a:normAutofit lnSpcReduction="10000"/>
          </a:bodyPr>
          <a:lstStyle/>
          <a:p>
            <a:pPr marL="36576" indent="0">
              <a:buNone/>
            </a:pPr>
            <a:endParaRPr lang="en-US" dirty="0"/>
          </a:p>
          <a:p>
            <a:r>
              <a:rPr lang="en-US" dirty="0" smtClean="0"/>
              <a:t>Should not be three pronged </a:t>
            </a:r>
            <a:r>
              <a:rPr lang="en-US" b="1" dirty="0" smtClean="0">
                <a:solidFill>
                  <a:srgbClr val="FF0000"/>
                </a:solidFill>
              </a:rPr>
              <a:t>Ex. Cats are good pets because they are friendly, clean, and small enough for most residences.</a:t>
            </a:r>
          </a:p>
          <a:p>
            <a:endParaRPr lang="en-US" b="1" dirty="0">
              <a:solidFill>
                <a:srgbClr val="FF0000"/>
              </a:solidFill>
            </a:endParaRPr>
          </a:p>
          <a:p>
            <a:r>
              <a:rPr lang="en-US" b="1" dirty="0" smtClean="0"/>
              <a:t>Instead they should be general for the topic…</a:t>
            </a:r>
          </a:p>
          <a:p>
            <a:pPr marL="114300" indent="0">
              <a:buNone/>
            </a:pPr>
            <a:endParaRPr lang="en-US" b="1" dirty="0" smtClean="0">
              <a:solidFill>
                <a:srgbClr val="FF0000"/>
              </a:solidFill>
            </a:endParaRPr>
          </a:p>
          <a:p>
            <a:pPr marL="114300" indent="0">
              <a:buNone/>
            </a:pPr>
            <a:r>
              <a:rPr lang="en-US" b="1" dirty="0" smtClean="0">
                <a:solidFill>
                  <a:srgbClr val="FF0000"/>
                </a:solidFill>
              </a:rPr>
              <a:t>Cats are great pets for a variety of reasons.</a:t>
            </a:r>
          </a:p>
          <a:p>
            <a:pPr marL="114300" indent="0">
              <a:buNone/>
            </a:pPr>
            <a:r>
              <a:rPr lang="en-US" b="1" dirty="0" smtClean="0"/>
              <a:t>OR</a:t>
            </a:r>
          </a:p>
          <a:p>
            <a:pPr marL="114300" indent="0">
              <a:buNone/>
            </a:pPr>
            <a:r>
              <a:rPr lang="en-US" b="1" dirty="0" smtClean="0">
                <a:solidFill>
                  <a:srgbClr val="FF0000"/>
                </a:solidFill>
              </a:rPr>
              <a:t>While Americans often call dogs man’s best friend, cats are really a much more versatile pet that fit the needs of a larger variety of people. </a:t>
            </a:r>
          </a:p>
          <a:p>
            <a:pPr marL="114300" indent="0">
              <a:buNone/>
            </a:pPr>
            <a:endParaRPr lang="en-US" b="1" dirty="0"/>
          </a:p>
          <a:p>
            <a:pPr marL="114300" indent="0">
              <a:buNone/>
            </a:pPr>
            <a:endParaRPr lang="en-US" b="1" dirty="0" smtClean="0">
              <a:solidFill>
                <a:srgbClr val="FF0000"/>
              </a:solidFill>
            </a:endParaRPr>
          </a:p>
          <a:p>
            <a:endParaRPr lang="en-US" b="1" dirty="0">
              <a:solidFill>
                <a:srgbClr val="FF0000"/>
              </a:solidFill>
            </a:endParaRPr>
          </a:p>
          <a:p>
            <a:pPr marL="114300" indent="0">
              <a:buNone/>
            </a:pPr>
            <a:endParaRPr lang="en-US" b="1" dirty="0">
              <a:solidFill>
                <a:srgbClr val="FF0000"/>
              </a:solidFill>
            </a:endParaRPr>
          </a:p>
        </p:txBody>
      </p:sp>
    </p:spTree>
    <p:extLst>
      <p:ext uri="{BB962C8B-B14F-4D97-AF65-F5344CB8AC3E}">
        <p14:creationId xmlns:p14="http://schemas.microsoft.com/office/powerpoint/2010/main" val="2164970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to consider with thesis statements…</a:t>
            </a:r>
            <a:endParaRPr lang="en-US" dirty="0"/>
          </a:p>
        </p:txBody>
      </p:sp>
      <p:sp>
        <p:nvSpPr>
          <p:cNvPr id="3" name="Content Placeholder 2"/>
          <p:cNvSpPr>
            <a:spLocks noGrp="1"/>
          </p:cNvSpPr>
          <p:nvPr>
            <p:ph idx="1"/>
          </p:nvPr>
        </p:nvSpPr>
        <p:spPr/>
        <p:txBody>
          <a:bodyPr>
            <a:normAutofit lnSpcReduction="10000"/>
          </a:bodyPr>
          <a:lstStyle/>
          <a:p>
            <a:r>
              <a:rPr lang="en-US" sz="2400" dirty="0"/>
              <a:t>They should come at the very end of your introduction</a:t>
            </a:r>
          </a:p>
          <a:p>
            <a:pPr marL="114300" indent="0">
              <a:buNone/>
            </a:pPr>
            <a:endParaRPr lang="en-US" sz="2400" dirty="0"/>
          </a:p>
          <a:p>
            <a:r>
              <a:rPr lang="en-US" sz="2400" dirty="0"/>
              <a:t>Your claims should each serve as an explanation or reason for your thesis. </a:t>
            </a:r>
          </a:p>
          <a:p>
            <a:endParaRPr lang="en-US" sz="2400" dirty="0"/>
          </a:p>
          <a:p>
            <a:r>
              <a:rPr lang="en-US" sz="2400" dirty="0"/>
              <a:t>They require you to think about what you want to write about from the outset</a:t>
            </a:r>
          </a:p>
          <a:p>
            <a:endParaRPr lang="en-US" sz="2400" dirty="0"/>
          </a:p>
          <a:p>
            <a:r>
              <a:rPr lang="en-US" sz="2400" dirty="0"/>
              <a:t>They can change as you start writing</a:t>
            </a:r>
          </a:p>
          <a:p>
            <a:endParaRPr lang="en-US" sz="2400" dirty="0"/>
          </a:p>
          <a:p>
            <a:endParaRPr lang="en-US" sz="2400" dirty="0"/>
          </a:p>
          <a:p>
            <a:r>
              <a:rPr lang="en-US" sz="2400" dirty="0"/>
              <a:t>They are the most important statements in your paper</a:t>
            </a:r>
            <a:endParaRPr lang="en-US" sz="2400" dirty="0"/>
          </a:p>
          <a:p>
            <a:endParaRPr lang="en-US" dirty="0"/>
          </a:p>
        </p:txBody>
      </p:sp>
    </p:spTree>
    <p:extLst>
      <p:ext uri="{BB962C8B-B14F-4D97-AF65-F5344CB8AC3E}">
        <p14:creationId xmlns:p14="http://schemas.microsoft.com/office/powerpoint/2010/main" val="832894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1376"/>
            <a:ext cx="7620000" cy="1143000"/>
          </a:xfrm>
        </p:spPr>
        <p:txBody>
          <a:bodyPr/>
          <a:lstStyle/>
          <a:p>
            <a:r>
              <a:rPr lang="en-US" dirty="0" smtClean="0"/>
              <a:t>Example: </a:t>
            </a:r>
            <a:endParaRPr lang="en-US" dirty="0"/>
          </a:p>
        </p:txBody>
      </p:sp>
      <p:sp>
        <p:nvSpPr>
          <p:cNvPr id="3" name="Content Placeholder 2"/>
          <p:cNvSpPr>
            <a:spLocks noGrp="1"/>
          </p:cNvSpPr>
          <p:nvPr>
            <p:ph idx="1"/>
          </p:nvPr>
        </p:nvSpPr>
        <p:spPr>
          <a:xfrm>
            <a:off x="1981200" y="1143000"/>
            <a:ext cx="7620000" cy="5715000"/>
          </a:xfrm>
        </p:spPr>
        <p:txBody>
          <a:bodyPr>
            <a:normAutofit lnSpcReduction="10000"/>
          </a:bodyPr>
          <a:lstStyle/>
          <a:p>
            <a:r>
              <a:rPr lang="en-US" dirty="0"/>
              <a:t>Thesis: </a:t>
            </a:r>
            <a:r>
              <a:rPr lang="en-US" dirty="0"/>
              <a:t>While Americans often call dogs man’s best friend, cats are really a much more versatile pet that fit the needs of a larger variety of people. </a:t>
            </a:r>
            <a:endParaRPr lang="en-US" dirty="0"/>
          </a:p>
          <a:p>
            <a:endParaRPr lang="en-US" dirty="0"/>
          </a:p>
          <a:p>
            <a:r>
              <a:rPr lang="en-US" u="sng" dirty="0"/>
              <a:t>Claim 1</a:t>
            </a:r>
            <a:r>
              <a:rPr lang="en-US" dirty="0"/>
              <a:t>: Cats are one of the most domesticated animals in the world, as evidenced by their historical use as pets. </a:t>
            </a:r>
          </a:p>
          <a:p>
            <a:endParaRPr lang="en-US" dirty="0"/>
          </a:p>
          <a:p>
            <a:r>
              <a:rPr lang="en-US" u="sng" dirty="0"/>
              <a:t>Claim 2</a:t>
            </a:r>
            <a:r>
              <a:rPr lang="en-US" dirty="0"/>
              <a:t>: Feline creatures are super clean and require little upkeep and care.</a:t>
            </a:r>
          </a:p>
          <a:p>
            <a:endParaRPr lang="en-US" dirty="0"/>
          </a:p>
          <a:p>
            <a:r>
              <a:rPr lang="en-US" u="sng" dirty="0"/>
              <a:t>Claim 3: </a:t>
            </a:r>
            <a:r>
              <a:rPr lang="en-US" dirty="0"/>
              <a:t>Cats’ small size makes them the perfect pet for most residences. </a:t>
            </a:r>
            <a:endParaRPr lang="en-US" dirty="0"/>
          </a:p>
        </p:txBody>
      </p:sp>
    </p:spTree>
    <p:extLst>
      <p:ext uri="{BB962C8B-B14F-4D97-AF65-F5344CB8AC3E}">
        <p14:creationId xmlns:p14="http://schemas.microsoft.com/office/powerpoint/2010/main" val="209096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is Chris </a:t>
            </a:r>
            <a:r>
              <a:rPr lang="en-US" dirty="0" err="1" smtClean="0"/>
              <a:t>McCandless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 many respects Chris </a:t>
            </a:r>
            <a:r>
              <a:rPr lang="en-US" dirty="0" err="1" smtClean="0"/>
              <a:t>McCandless</a:t>
            </a:r>
            <a:r>
              <a:rPr lang="en-US" dirty="0" smtClean="0"/>
              <a:t> was a true American who embodied the spirit of the founders of this country. </a:t>
            </a:r>
          </a:p>
          <a:p>
            <a:endParaRPr lang="en-US" dirty="0"/>
          </a:p>
          <a:p>
            <a:r>
              <a:rPr lang="en-US" dirty="0" smtClean="0"/>
              <a:t>Chris </a:t>
            </a:r>
            <a:r>
              <a:rPr lang="en-US" dirty="0" err="1" smtClean="0"/>
              <a:t>McCandless</a:t>
            </a:r>
            <a:r>
              <a:rPr lang="en-US" dirty="0" smtClean="0"/>
              <a:t> represents the true freedom of America. </a:t>
            </a:r>
          </a:p>
          <a:p>
            <a:endParaRPr lang="en-US" dirty="0"/>
          </a:p>
          <a:p>
            <a:r>
              <a:rPr lang="en-US" dirty="0" smtClean="0"/>
              <a:t>Chris </a:t>
            </a:r>
            <a:r>
              <a:rPr lang="en-US" dirty="0" err="1" smtClean="0"/>
              <a:t>McCandless</a:t>
            </a:r>
            <a:r>
              <a:rPr lang="en-US" dirty="0" smtClean="0"/>
              <a:t> is a narcissist whose death represents all that is wrong with American youth today. </a:t>
            </a:r>
            <a:endParaRPr lang="en-US" dirty="0"/>
          </a:p>
        </p:txBody>
      </p:sp>
    </p:spTree>
    <p:extLst>
      <p:ext uri="{BB962C8B-B14F-4D97-AF65-F5344CB8AC3E}">
        <p14:creationId xmlns:p14="http://schemas.microsoft.com/office/powerpoint/2010/main" val="2167579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Is man inherently evil?</a:t>
            </a:r>
            <a:endParaRPr lang="en-US" dirty="0"/>
          </a:p>
        </p:txBody>
      </p:sp>
      <p:sp>
        <p:nvSpPr>
          <p:cNvPr id="3" name="Content Placeholder 2"/>
          <p:cNvSpPr>
            <a:spLocks noGrp="1"/>
          </p:cNvSpPr>
          <p:nvPr>
            <p:ph idx="1"/>
          </p:nvPr>
        </p:nvSpPr>
        <p:spPr/>
        <p:txBody>
          <a:bodyPr>
            <a:normAutofit/>
          </a:bodyPr>
          <a:lstStyle/>
          <a:p>
            <a:r>
              <a:rPr lang="en-US" dirty="0" smtClean="0"/>
              <a:t>Thesis: While greater attention is often paid to the evil in society, the overall goodness of man is greater. </a:t>
            </a:r>
          </a:p>
          <a:p>
            <a:pPr marL="36576" indent="0">
              <a:buNone/>
            </a:pPr>
            <a:r>
              <a:rPr lang="en-US" dirty="0" smtClean="0"/>
              <a:t>				OR</a:t>
            </a:r>
            <a:endParaRPr lang="en-US" dirty="0"/>
          </a:p>
          <a:p>
            <a:r>
              <a:rPr lang="en-US" dirty="0" smtClean="0"/>
              <a:t>Man’s inherent greatness is apparent in the varied acts of kindness that are performed daily around the world by everyday people.</a:t>
            </a:r>
          </a:p>
          <a:p>
            <a:pPr marL="36576" indent="0">
              <a:buNone/>
            </a:pPr>
            <a:r>
              <a:rPr lang="en-US" dirty="0"/>
              <a:t>	</a:t>
            </a:r>
            <a:r>
              <a:rPr lang="en-US" dirty="0" smtClean="0"/>
              <a:t>			OR</a:t>
            </a:r>
          </a:p>
          <a:p>
            <a:r>
              <a:rPr lang="en-US" dirty="0" smtClean="0"/>
              <a:t>The everyday sacrifices of ordinary citizens proves that mankind is inherently good. </a:t>
            </a:r>
            <a:endParaRPr lang="en-US" dirty="0"/>
          </a:p>
        </p:txBody>
      </p:sp>
    </p:spTree>
    <p:extLst>
      <p:ext uri="{BB962C8B-B14F-4D97-AF65-F5344CB8AC3E}">
        <p14:creationId xmlns:p14="http://schemas.microsoft.com/office/powerpoint/2010/main" val="4201113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a:t>
            </a:r>
            <a:r>
              <a:rPr lang="en-US" dirty="0" smtClean="0"/>
              <a:t>. Developing Writing in Three Steps…</a:t>
            </a:r>
            <a:endParaRPr lang="en-US" dirty="0"/>
          </a:p>
        </p:txBody>
      </p:sp>
      <p:sp>
        <p:nvSpPr>
          <p:cNvPr id="3" name="Content Placeholder 2"/>
          <p:cNvSpPr>
            <a:spLocks noGrp="1"/>
          </p:cNvSpPr>
          <p:nvPr>
            <p:ph idx="1"/>
          </p:nvPr>
        </p:nvSpPr>
        <p:spPr/>
        <p:txBody>
          <a:bodyPr/>
          <a:lstStyle/>
          <a:p>
            <a:pPr marL="36576" indent="0">
              <a:buNone/>
            </a:pPr>
            <a:endParaRPr lang="en-US" dirty="0"/>
          </a:p>
        </p:txBody>
      </p:sp>
      <p:pic>
        <p:nvPicPr>
          <p:cNvPr id="3074" name="Picture 2" descr="http://blog.mapconsulting.com/wp-content/uploads/2012/09/3-step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524000"/>
            <a:ext cx="7620000" cy="5170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54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1101</Words>
  <Application>Microsoft Office PowerPoint</Application>
  <PresentationFormat>Widescreen</PresentationFormat>
  <Paragraphs>128</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Albany</vt:lpstr>
      <vt:lpstr>Andale Sans UI</vt:lpstr>
      <vt:lpstr>Arial</vt:lpstr>
      <vt:lpstr>Calibri</vt:lpstr>
      <vt:lpstr>Calibri Light</vt:lpstr>
      <vt:lpstr>StarSymbol</vt:lpstr>
      <vt:lpstr>Tahoma</vt:lpstr>
      <vt:lpstr>Wingdings</vt:lpstr>
      <vt:lpstr>Office Theme</vt:lpstr>
      <vt:lpstr>Presentation Created by:</vt:lpstr>
      <vt:lpstr>1.  Developing Thesis Statements….</vt:lpstr>
      <vt:lpstr>A Good Thesis Statement…</vt:lpstr>
      <vt:lpstr>A Good Thesis…</vt:lpstr>
      <vt:lpstr>More to consider with thesis statements…</vt:lpstr>
      <vt:lpstr>Example: </vt:lpstr>
      <vt:lpstr>Who is Chris McCandless?</vt:lpstr>
      <vt:lpstr>Question: Is man inherently evil?</vt:lpstr>
      <vt:lpstr>1. Developing Writing in Three Steps…</vt:lpstr>
      <vt:lpstr>CEI</vt:lpstr>
      <vt:lpstr>Interpretation Alert</vt:lpstr>
      <vt:lpstr>Example:</vt:lpstr>
      <vt:lpstr>Good Claims Should: </vt:lpstr>
      <vt:lpstr>Types of Claims</vt:lpstr>
      <vt:lpstr>Good Evidence Should:  </vt:lpstr>
      <vt:lpstr>Types of Evidence: </vt:lpstr>
      <vt:lpstr>Who is Chris McCandless</vt:lpstr>
      <vt:lpstr>Who is Chris McCandless?</vt:lpstr>
      <vt:lpstr>Who is Chris McCandless</vt:lpstr>
      <vt:lpstr>Good Interpretation Should: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Rionda Bell</dc:creator>
  <cp:lastModifiedBy>Rionda Bell</cp:lastModifiedBy>
  <cp:revision>3</cp:revision>
  <dcterms:created xsi:type="dcterms:W3CDTF">2015-10-02T13:20:33Z</dcterms:created>
  <dcterms:modified xsi:type="dcterms:W3CDTF">2015-10-02T19:27:24Z</dcterms:modified>
</cp:coreProperties>
</file>